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oboto"/>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Roboto-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8fe71b32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8fe71b32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8fe71b32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fe71b32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8fe71b32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8fe71b32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8fe71b32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8fe71b32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fe71b32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fe71b32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fe71b32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fe71b32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8fe71b32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fe71b32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fe71b32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fe71b32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8fe71b32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8fe71b32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8fe71b32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fe71b32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8fe71b32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8fe71b32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Decrease of close to 20 million people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8fe71b32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fe71b32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8fe71b32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8fe71b32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8fe71b32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fe71b32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fe71b32d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fe71b32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8fe71b32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8fe71b32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fe71b32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fe71b32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8fe71b32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8fe71b32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8fe71b32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8fe71b32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8fe71b32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8fe71b32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8fe71b32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8fe71b32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8fe71b32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8fe71b32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8fe71b32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8fe71b32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8fe71b32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8fe71b32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8fe71b32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8fe71b32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8fe71b32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8fe71b32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fe71b32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fe71b32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6f919f3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6f919f3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8fe71b32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fe71b32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8fe71b32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8fe71b32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8fe71b32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8fe71b32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8fe71b32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8fe71b32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8fe71b32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8fe71b32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fe71b3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fe71b3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fe71b32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fe71b32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8fe71b32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8fe71b32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healthaffairs.org/do/10.1377/hblog20160321.054035/fu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5514975" y="1586287"/>
            <a:ext cx="1336950" cy="1336950"/>
          </a:xfrm>
          <a:prstGeom prst="rect">
            <a:avLst/>
          </a:prstGeom>
          <a:noFill/>
          <a:ln>
            <a:noFill/>
          </a:ln>
        </p:spPr>
      </p:pic>
      <p:pic>
        <p:nvPicPr>
          <p:cNvPr id="87" name="Google Shape;87;p13"/>
          <p:cNvPicPr preferRelativeResize="0"/>
          <p:nvPr/>
        </p:nvPicPr>
        <p:blipFill>
          <a:blip r:embed="rId4">
            <a:alphaModFix/>
          </a:blip>
          <a:stretch>
            <a:fillRect/>
          </a:stretch>
        </p:blipFill>
        <p:spPr>
          <a:xfrm>
            <a:off x="7237975" y="1710255"/>
            <a:ext cx="1212975" cy="1212975"/>
          </a:xfrm>
          <a:prstGeom prst="rect">
            <a:avLst/>
          </a:prstGeom>
          <a:noFill/>
          <a:ln>
            <a:noFill/>
          </a:ln>
        </p:spPr>
      </p:pic>
      <p:pic>
        <p:nvPicPr>
          <p:cNvPr id="88" name="Google Shape;88;p13"/>
          <p:cNvPicPr preferRelativeResize="0"/>
          <p:nvPr/>
        </p:nvPicPr>
        <p:blipFill>
          <a:blip r:embed="rId5">
            <a:alphaModFix/>
          </a:blip>
          <a:stretch>
            <a:fillRect/>
          </a:stretch>
        </p:blipFill>
        <p:spPr>
          <a:xfrm>
            <a:off x="5514975" y="3589975"/>
            <a:ext cx="3048000" cy="652247"/>
          </a:xfrm>
          <a:prstGeom prst="rect">
            <a:avLst/>
          </a:prstGeom>
          <a:noFill/>
          <a:ln>
            <a:noFill/>
          </a:ln>
        </p:spPr>
      </p:pic>
      <p:sp>
        <p:nvSpPr>
          <p:cNvPr id="89" name="Google Shape;89;p13"/>
          <p:cNvSpPr txBox="1"/>
          <p:nvPr/>
        </p:nvSpPr>
        <p:spPr>
          <a:xfrm>
            <a:off x="790575" y="1518525"/>
            <a:ext cx="3905100" cy="299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3000">
                <a:latin typeface="Lato"/>
                <a:ea typeface="Lato"/>
                <a:cs typeface="Lato"/>
                <a:sym typeface="Lato"/>
              </a:rPr>
              <a:t>Predicting the change in insurance rate post Affordable Care Act - A supervised learning approach</a:t>
            </a:r>
            <a:endParaRPr sz="3000">
              <a:latin typeface="Lato"/>
              <a:ea typeface="Lato"/>
              <a:cs typeface="Lato"/>
              <a:sym typeface="Lato"/>
            </a:endParaRPr>
          </a:p>
        </p:txBody>
      </p:sp>
      <p:sp>
        <p:nvSpPr>
          <p:cNvPr id="90" name="Google Shape;90;p13"/>
          <p:cNvSpPr txBox="1"/>
          <p:nvPr/>
        </p:nvSpPr>
        <p:spPr>
          <a:xfrm>
            <a:off x="857175" y="4061925"/>
            <a:ext cx="38385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Seán McManus, PhD</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 described:</a:t>
            </a:r>
            <a:endParaRPr/>
          </a:p>
        </p:txBody>
      </p:sp>
      <p:sp>
        <p:nvSpPr>
          <p:cNvPr id="152" name="Google Shape;152;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feature: </a:t>
            </a:r>
            <a:endParaRPr/>
          </a:p>
          <a:p>
            <a:pPr indent="0" lvl="0" marL="0" rtl="0" algn="l">
              <a:spcBef>
                <a:spcPts val="1600"/>
              </a:spcBef>
              <a:spcAft>
                <a:spcPts val="0"/>
              </a:spcAft>
              <a:buNone/>
            </a:pPr>
            <a:r>
              <a:rPr lang="en"/>
              <a:t>Dataframe shape: 52 samples/rows and 34 features</a:t>
            </a:r>
            <a:endParaRPr/>
          </a:p>
          <a:p>
            <a:pPr indent="-311150" lvl="0" marL="457200" rtl="0" algn="l">
              <a:spcBef>
                <a:spcPts val="1600"/>
              </a:spcBef>
              <a:spcAft>
                <a:spcPts val="0"/>
              </a:spcAft>
              <a:buSzPts val="1300"/>
              <a:buChar char="-"/>
            </a:pPr>
            <a:r>
              <a:rPr lang="en"/>
              <a:t>Significant feature engineering and subsequent feature selection</a:t>
            </a:r>
            <a:endParaRPr/>
          </a:p>
          <a:p>
            <a:pPr indent="-311150" lvl="0" marL="457200" rtl="0" algn="l">
              <a:spcBef>
                <a:spcPts val="0"/>
              </a:spcBef>
              <a:spcAft>
                <a:spcPts val="0"/>
              </a:spcAft>
              <a:buSzPts val="1300"/>
              <a:buChar char="-"/>
            </a:pPr>
            <a:r>
              <a:rPr lang="en"/>
              <a:t>Significant sample size problems</a:t>
            </a:r>
            <a:endParaRPr/>
          </a:p>
          <a:p>
            <a:pPr indent="-311150" lvl="0" marL="457200" rtl="0" algn="l">
              <a:spcBef>
                <a:spcPts val="0"/>
              </a:spcBef>
              <a:spcAft>
                <a:spcPts val="0"/>
              </a:spcAft>
              <a:buSzPts val="1300"/>
              <a:buChar char="-"/>
            </a:pPr>
            <a:r>
              <a:rPr lang="en"/>
              <a:t>No missing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2871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descriptive</a:t>
            </a:r>
            <a:endParaRPr/>
          </a:p>
          <a:p>
            <a:pPr indent="0" lvl="0" marL="0" rtl="0" algn="l">
              <a:spcBef>
                <a:spcPts val="0"/>
              </a:spcBef>
              <a:spcAft>
                <a:spcPts val="0"/>
              </a:spcAft>
              <a:buNone/>
            </a:pPr>
            <a:r>
              <a:rPr lang="en"/>
              <a:t>value in the features, perhaps not enough samples..</a:t>
            </a:r>
            <a:endParaRPr/>
          </a:p>
        </p:txBody>
      </p:sp>
      <p:pic>
        <p:nvPicPr>
          <p:cNvPr id="158" name="Google Shape;158;p23"/>
          <p:cNvPicPr preferRelativeResize="0"/>
          <p:nvPr/>
        </p:nvPicPr>
        <p:blipFill>
          <a:blip r:embed="rId3">
            <a:alphaModFix/>
          </a:blip>
          <a:stretch>
            <a:fillRect/>
          </a:stretch>
        </p:blipFill>
        <p:spPr>
          <a:xfrm>
            <a:off x="3496450" y="152400"/>
            <a:ext cx="5495150" cy="492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task: reduce variables</a:t>
            </a:r>
            <a:endParaRPr/>
          </a:p>
        </p:txBody>
      </p:sp>
      <p:sp>
        <p:nvSpPr>
          <p:cNvPr id="164" name="Google Shape;164;p24"/>
          <p:cNvSpPr txBox="1"/>
          <p:nvPr>
            <p:ph idx="1" type="body"/>
          </p:nvPr>
        </p:nvSpPr>
        <p:spPr>
          <a:xfrm>
            <a:off x="729450" y="1929600"/>
            <a:ext cx="2994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Tried PCA to compress effect of politics and levels of poverty into 1 or 2 variables - ultimately didn’t include.</a:t>
            </a:r>
            <a:endParaRPr/>
          </a:p>
          <a:p>
            <a:pPr indent="0" lvl="0" marL="0" rtl="0" algn="l">
              <a:spcBef>
                <a:spcPts val="1600"/>
              </a:spcBef>
              <a:spcAft>
                <a:spcPts val="0"/>
              </a:spcAft>
              <a:buNone/>
            </a:pPr>
            <a:r>
              <a:rPr lang="en"/>
              <a:t>Process of elimination led to selection of the following:</a:t>
            </a:r>
            <a:endParaRPr/>
          </a:p>
          <a:p>
            <a:pPr indent="0" lvl="0" marL="0" rtl="0" algn="l">
              <a:spcBef>
                <a:spcPts val="1600"/>
              </a:spcBef>
              <a:spcAft>
                <a:spcPts val="1600"/>
              </a:spcAft>
              <a:buNone/>
            </a:pPr>
            <a:r>
              <a:t/>
            </a:r>
            <a:endParaRPr/>
          </a:p>
        </p:txBody>
      </p:sp>
      <p:pic>
        <p:nvPicPr>
          <p:cNvPr id="165" name="Google Shape;165;p24"/>
          <p:cNvPicPr preferRelativeResize="0"/>
          <p:nvPr/>
        </p:nvPicPr>
        <p:blipFill>
          <a:blip r:embed="rId3">
            <a:alphaModFix/>
          </a:blip>
          <a:stretch>
            <a:fillRect/>
          </a:stretch>
        </p:blipFill>
        <p:spPr>
          <a:xfrm>
            <a:off x="5789400" y="662700"/>
            <a:ext cx="2714850" cy="4287625"/>
          </a:xfrm>
          <a:prstGeom prst="rect">
            <a:avLst/>
          </a:prstGeom>
          <a:noFill/>
          <a:ln>
            <a:noFill/>
          </a:ln>
        </p:spPr>
      </p:pic>
      <p:sp>
        <p:nvSpPr>
          <p:cNvPr id="166" name="Google Shape;166;p24"/>
          <p:cNvSpPr txBox="1"/>
          <p:nvPr/>
        </p:nvSpPr>
        <p:spPr>
          <a:xfrm>
            <a:off x="729450" y="3484525"/>
            <a:ext cx="4777200" cy="146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Health Expense Per Cap 2012 (wanted 2010 data but was unavailable)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Ratio of individuals over 200% federal poverty line (FPL) to individuals under 200% of FPL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Uninsured Rate 2010</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Politcal Lean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Medicaid Expansion Status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 effect of poverty levels:</a:t>
            </a:r>
            <a:endParaRPr/>
          </a:p>
        </p:txBody>
      </p:sp>
      <p:pic>
        <p:nvPicPr>
          <p:cNvPr id="172" name="Google Shape;172;p25"/>
          <p:cNvPicPr preferRelativeResize="0"/>
          <p:nvPr/>
        </p:nvPicPr>
        <p:blipFill>
          <a:blip r:embed="rId3">
            <a:alphaModFix/>
          </a:blip>
          <a:stretch>
            <a:fillRect/>
          </a:stretch>
        </p:blipFill>
        <p:spPr>
          <a:xfrm>
            <a:off x="807050" y="1966175"/>
            <a:ext cx="7966757"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 effect of poverty levels:</a:t>
            </a:r>
            <a:endParaRPr/>
          </a:p>
        </p:txBody>
      </p:sp>
      <p:pic>
        <p:nvPicPr>
          <p:cNvPr id="178" name="Google Shape;178;p26"/>
          <p:cNvPicPr preferRelativeResize="0"/>
          <p:nvPr/>
        </p:nvPicPr>
        <p:blipFill>
          <a:blip r:embed="rId3">
            <a:alphaModFix/>
          </a:blip>
          <a:stretch>
            <a:fillRect/>
          </a:stretch>
        </p:blipFill>
        <p:spPr>
          <a:xfrm>
            <a:off x="645888" y="1979525"/>
            <a:ext cx="7852230"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Feature ratio of ‘Rich’ to ‘Poor’ gave best balance of descriptive value and dimensionality.</a:t>
            </a:r>
            <a:endParaRPr sz="1400"/>
          </a:p>
        </p:txBody>
      </p:sp>
      <p:pic>
        <p:nvPicPr>
          <p:cNvPr id="184" name="Google Shape;184;p27"/>
          <p:cNvPicPr preferRelativeResize="0"/>
          <p:nvPr/>
        </p:nvPicPr>
        <p:blipFill>
          <a:blip r:embed="rId3">
            <a:alphaModFix/>
          </a:blip>
          <a:stretch>
            <a:fillRect/>
          </a:stretch>
        </p:blipFill>
        <p:spPr>
          <a:xfrm>
            <a:off x="4470175" y="2025425"/>
            <a:ext cx="3581400" cy="2686050"/>
          </a:xfrm>
          <a:prstGeom prst="rect">
            <a:avLst/>
          </a:prstGeom>
          <a:noFill/>
          <a:ln>
            <a:noFill/>
          </a:ln>
        </p:spPr>
      </p:pic>
      <p:pic>
        <p:nvPicPr>
          <p:cNvPr id="185" name="Google Shape;185;p27"/>
          <p:cNvPicPr preferRelativeResize="0"/>
          <p:nvPr/>
        </p:nvPicPr>
        <p:blipFill>
          <a:blip r:embed="rId4">
            <a:alphaModFix/>
          </a:blip>
          <a:stretch>
            <a:fillRect/>
          </a:stretch>
        </p:blipFill>
        <p:spPr>
          <a:xfrm>
            <a:off x="1462875" y="1955650"/>
            <a:ext cx="1928025" cy="304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Exploration - Medicaid Expansion X State politics interaction (Pt I)</a:t>
            </a:r>
            <a:endParaRPr sz="1800"/>
          </a:p>
        </p:txBody>
      </p:sp>
      <p:pic>
        <p:nvPicPr>
          <p:cNvPr id="191" name="Google Shape;191;p28"/>
          <p:cNvPicPr preferRelativeResize="0"/>
          <p:nvPr/>
        </p:nvPicPr>
        <p:blipFill>
          <a:blip r:embed="rId3">
            <a:alphaModFix/>
          </a:blip>
          <a:stretch>
            <a:fillRect/>
          </a:stretch>
        </p:blipFill>
        <p:spPr>
          <a:xfrm>
            <a:off x="569475" y="1970740"/>
            <a:ext cx="7688699" cy="28361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2328883" y="2055149"/>
            <a:ext cx="4195750" cy="2907125"/>
          </a:xfrm>
          <a:prstGeom prst="rect">
            <a:avLst/>
          </a:prstGeom>
          <a:noFill/>
          <a:ln>
            <a:noFill/>
          </a:ln>
        </p:spPr>
      </p:pic>
      <p:sp>
        <p:nvSpPr>
          <p:cNvPr id="197" name="Google Shape;197;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Exploration - Medicaid Expansion X State politics interaction (Pt II)</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when we account for poverty level?</a:t>
            </a:r>
            <a:endParaRPr/>
          </a:p>
        </p:txBody>
      </p:sp>
      <p:pic>
        <p:nvPicPr>
          <p:cNvPr id="203" name="Google Shape;203;p30"/>
          <p:cNvPicPr preferRelativeResize="0"/>
          <p:nvPr/>
        </p:nvPicPr>
        <p:blipFill>
          <a:blip r:embed="rId3">
            <a:alphaModFix/>
          </a:blip>
          <a:stretch>
            <a:fillRect/>
          </a:stretch>
        </p:blipFill>
        <p:spPr>
          <a:xfrm>
            <a:off x="781050" y="2058177"/>
            <a:ext cx="7400926" cy="292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Suggest economics and medicaid expansion offer bulk of predictive power, but political lean offers the final part of the recipe.</a:t>
            </a:r>
            <a:endParaRPr sz="1400"/>
          </a:p>
        </p:txBody>
      </p:sp>
      <p:pic>
        <p:nvPicPr>
          <p:cNvPr id="209" name="Google Shape;209;p31"/>
          <p:cNvPicPr preferRelativeResize="0"/>
          <p:nvPr/>
        </p:nvPicPr>
        <p:blipFill>
          <a:blip r:embed="rId3">
            <a:alphaModFix/>
          </a:blip>
          <a:stretch>
            <a:fillRect/>
          </a:stretch>
        </p:blipFill>
        <p:spPr>
          <a:xfrm>
            <a:off x="4536981" y="3425200"/>
            <a:ext cx="3795442" cy="1499225"/>
          </a:xfrm>
          <a:prstGeom prst="rect">
            <a:avLst/>
          </a:prstGeom>
          <a:noFill/>
          <a:ln>
            <a:noFill/>
          </a:ln>
        </p:spPr>
      </p:pic>
      <p:pic>
        <p:nvPicPr>
          <p:cNvPr id="210" name="Google Shape;210;p31"/>
          <p:cNvPicPr preferRelativeResize="0"/>
          <p:nvPr/>
        </p:nvPicPr>
        <p:blipFill>
          <a:blip r:embed="rId4">
            <a:alphaModFix/>
          </a:blip>
          <a:stretch>
            <a:fillRect/>
          </a:stretch>
        </p:blipFill>
        <p:spPr>
          <a:xfrm>
            <a:off x="778650" y="1953937"/>
            <a:ext cx="3435826" cy="1267375"/>
          </a:xfrm>
          <a:prstGeom prst="rect">
            <a:avLst/>
          </a:prstGeom>
          <a:noFill/>
          <a:ln>
            <a:noFill/>
          </a:ln>
        </p:spPr>
      </p:pic>
      <p:pic>
        <p:nvPicPr>
          <p:cNvPr id="211" name="Google Shape;211;p31"/>
          <p:cNvPicPr preferRelativeResize="0"/>
          <p:nvPr/>
        </p:nvPicPr>
        <p:blipFill>
          <a:blip r:embed="rId5">
            <a:alphaModFix/>
          </a:blip>
          <a:stretch>
            <a:fillRect/>
          </a:stretch>
        </p:blipFill>
        <p:spPr>
          <a:xfrm>
            <a:off x="5446275" y="1822150"/>
            <a:ext cx="2163780" cy="1499225"/>
          </a:xfrm>
          <a:prstGeom prst="rect">
            <a:avLst/>
          </a:prstGeom>
          <a:noFill/>
          <a:ln>
            <a:noFill/>
          </a:ln>
        </p:spPr>
      </p:pic>
      <p:pic>
        <p:nvPicPr>
          <p:cNvPr id="212" name="Google Shape;212;p31"/>
          <p:cNvPicPr preferRelativeResize="0"/>
          <p:nvPr/>
        </p:nvPicPr>
        <p:blipFill>
          <a:blip r:embed="rId6">
            <a:alphaModFix/>
          </a:blip>
          <a:stretch>
            <a:fillRect/>
          </a:stretch>
        </p:blipFill>
        <p:spPr>
          <a:xfrm>
            <a:off x="1184050" y="3321375"/>
            <a:ext cx="2271626" cy="1703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nvSpPr>
        <p:spPr>
          <a:xfrm>
            <a:off x="677175" y="545325"/>
            <a:ext cx="8836800" cy="13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 of uninsured individuals and % uninsured</a:t>
            </a:r>
            <a:r>
              <a:rPr b="1" lang="en" sz="3000"/>
              <a:t>:</a:t>
            </a:r>
            <a:endParaRPr b="1" sz="3000"/>
          </a:p>
        </p:txBody>
      </p:sp>
      <p:pic>
        <p:nvPicPr>
          <p:cNvPr id="96" name="Google Shape;96;p14"/>
          <p:cNvPicPr preferRelativeResize="0"/>
          <p:nvPr/>
        </p:nvPicPr>
        <p:blipFill>
          <a:blip r:embed="rId3">
            <a:alphaModFix/>
          </a:blip>
          <a:stretch>
            <a:fillRect/>
          </a:stretch>
        </p:blipFill>
        <p:spPr>
          <a:xfrm>
            <a:off x="1775325" y="1503525"/>
            <a:ext cx="5395051" cy="2929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we include state politics as a feature variable?</a:t>
            </a:r>
            <a:endParaRPr/>
          </a:p>
        </p:txBody>
      </p:sp>
      <p:sp>
        <p:nvSpPr>
          <p:cNvPr id="218" name="Google Shape;218;p32"/>
          <p:cNvSpPr txBox="1"/>
          <p:nvPr>
            <p:ph idx="1" type="body"/>
          </p:nvPr>
        </p:nvSpPr>
        <p:spPr>
          <a:xfrm>
            <a:off x="809850" y="2279800"/>
            <a:ext cx="6820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requires justification - they should only be added if the add predictive value. Not to support a partisan stand point.</a:t>
            </a:r>
            <a:endParaRPr/>
          </a:p>
          <a:p>
            <a:pPr indent="0" lvl="0" marL="0" rtl="0" algn="l">
              <a:spcBef>
                <a:spcPts val="1600"/>
              </a:spcBef>
              <a:spcAft>
                <a:spcPts val="0"/>
              </a:spcAft>
              <a:buNone/>
            </a:pPr>
            <a:r>
              <a:rPr lang="en"/>
              <a:t>Variables added significant predictivity accuracy to my models that could not be replicated with other variables.</a:t>
            </a:r>
            <a:endParaRPr/>
          </a:p>
          <a:p>
            <a:pPr indent="0" lvl="0" marL="0" rtl="0" algn="l">
              <a:spcBef>
                <a:spcPts val="1600"/>
              </a:spcBef>
              <a:spcAft>
                <a:spcPts val="0"/>
              </a:spcAft>
              <a:buNone/>
            </a:pPr>
            <a:r>
              <a:rPr lang="en"/>
              <a:t>Low correlation with other features of the dataset.</a:t>
            </a:r>
            <a:endParaRPr/>
          </a:p>
          <a:p>
            <a:pPr indent="0" lvl="0" marL="0" rtl="0" algn="l">
              <a:spcBef>
                <a:spcPts val="1600"/>
              </a:spcBef>
              <a:spcAft>
                <a:spcPts val="0"/>
              </a:spcAft>
              <a:buNone/>
            </a:pPr>
            <a:r>
              <a:rPr lang="en"/>
              <a:t>TLDR: Politcal lean had an effect that couldn’t be replicated by inclusion of other variables.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9" name="Google Shape;219;p32"/>
          <p:cNvPicPr preferRelativeResize="0"/>
          <p:nvPr/>
        </p:nvPicPr>
        <p:blipFill>
          <a:blip r:embed="rId3">
            <a:alphaModFix/>
          </a:blip>
          <a:stretch>
            <a:fillRect/>
          </a:stretch>
        </p:blipFill>
        <p:spPr>
          <a:xfrm>
            <a:off x="361650" y="4540900"/>
            <a:ext cx="8313124" cy="465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issues with our outcome variable?</a:t>
            </a:r>
            <a:endParaRPr/>
          </a:p>
        </p:txBody>
      </p:sp>
      <p:sp>
        <p:nvSpPr>
          <p:cNvPr id="225" name="Google Shape;225;p33"/>
          <p:cNvSpPr txBox="1"/>
          <p:nvPr>
            <p:ph idx="1" type="body"/>
          </p:nvPr>
        </p:nvSpPr>
        <p:spPr>
          <a:xfrm>
            <a:off x="6134100" y="2326525"/>
            <a:ext cx="24936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Slight negative skew.</a:t>
            </a:r>
            <a:endParaRPr/>
          </a:p>
          <a:p>
            <a:pPr indent="0" lvl="0" marL="0" rtl="0" algn="l">
              <a:spcBef>
                <a:spcPts val="1600"/>
              </a:spcBef>
              <a:spcAft>
                <a:spcPts val="0"/>
              </a:spcAft>
              <a:buNone/>
            </a:pPr>
            <a:r>
              <a:rPr lang="en"/>
              <a:t>Otherwise relatively normally distributed.  </a:t>
            </a:r>
            <a:endParaRPr/>
          </a:p>
          <a:p>
            <a:pPr indent="0" lvl="0" marL="0" rtl="0" algn="l">
              <a:spcBef>
                <a:spcPts val="1600"/>
              </a:spcBef>
              <a:spcAft>
                <a:spcPts val="1600"/>
              </a:spcAft>
              <a:buNone/>
            </a:pPr>
            <a:r>
              <a:rPr lang="en"/>
              <a:t>Data not transformed or modified to preserve integrity of investigation where possible.</a:t>
            </a:r>
            <a:endParaRPr/>
          </a:p>
        </p:txBody>
      </p:sp>
      <p:pic>
        <p:nvPicPr>
          <p:cNvPr id="226" name="Google Shape;226;p33"/>
          <p:cNvPicPr preferRelativeResize="0"/>
          <p:nvPr/>
        </p:nvPicPr>
        <p:blipFill>
          <a:blip r:embed="rId3">
            <a:alphaModFix/>
          </a:blip>
          <a:stretch>
            <a:fillRect/>
          </a:stretch>
        </p:blipFill>
        <p:spPr>
          <a:xfrm>
            <a:off x="729450" y="1853850"/>
            <a:ext cx="4304303" cy="1841850"/>
          </a:xfrm>
          <a:prstGeom prst="rect">
            <a:avLst/>
          </a:prstGeom>
          <a:noFill/>
          <a:ln>
            <a:noFill/>
          </a:ln>
        </p:spPr>
      </p:pic>
      <p:pic>
        <p:nvPicPr>
          <p:cNvPr id="227" name="Google Shape;227;p33"/>
          <p:cNvPicPr preferRelativeResize="0"/>
          <p:nvPr/>
        </p:nvPicPr>
        <p:blipFill>
          <a:blip r:embed="rId4">
            <a:alphaModFix/>
          </a:blip>
          <a:stretch>
            <a:fillRect/>
          </a:stretch>
        </p:blipFill>
        <p:spPr>
          <a:xfrm>
            <a:off x="2005013" y="3695700"/>
            <a:ext cx="3114675" cy="1352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models aren’t suited to regression…</a:t>
            </a:r>
            <a:endParaRPr/>
          </a:p>
          <a:p>
            <a:pPr indent="0" lvl="0" marL="0" rtl="0" algn="l">
              <a:spcBef>
                <a:spcPts val="0"/>
              </a:spcBef>
              <a:spcAft>
                <a:spcPts val="0"/>
              </a:spcAft>
              <a:buNone/>
            </a:pPr>
            <a:r>
              <a:rPr lang="en"/>
              <a:t>Can I make this a classification problem if needed?</a:t>
            </a:r>
            <a:endParaRPr/>
          </a:p>
        </p:txBody>
      </p:sp>
      <p:sp>
        <p:nvSpPr>
          <p:cNvPr id="233" name="Google Shape;233;p34"/>
          <p:cNvSpPr txBox="1"/>
          <p:nvPr>
            <p:ph idx="1" type="body"/>
          </p:nvPr>
        </p:nvSpPr>
        <p:spPr>
          <a:xfrm>
            <a:off x="872325" y="2729875"/>
            <a:ext cx="3890100" cy="22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supervised learning models cannot be adopted towards regression. As an option, I also encoded the data in categories depending on their decile.</a:t>
            </a:r>
            <a:endParaRPr/>
          </a:p>
          <a:p>
            <a:pPr indent="0" lvl="0" marL="0" rtl="0" algn="l">
              <a:spcBef>
                <a:spcPts val="1600"/>
              </a:spcBef>
              <a:spcAft>
                <a:spcPts val="0"/>
              </a:spcAft>
              <a:buNone/>
            </a:pPr>
            <a:r>
              <a:rPr lang="en"/>
              <a:t>Downside of this approach:</a:t>
            </a:r>
            <a:endParaRPr/>
          </a:p>
          <a:p>
            <a:pPr indent="0" lvl="0" marL="0" rtl="0" algn="l">
              <a:spcBef>
                <a:spcPts val="1600"/>
              </a:spcBef>
              <a:spcAft>
                <a:spcPts val="1600"/>
              </a:spcAft>
              <a:buNone/>
            </a:pPr>
            <a:r>
              <a:rPr lang="en"/>
              <a:t>Loss of resolution could mean artificially higher score metrics for these models.</a:t>
            </a:r>
            <a:endParaRPr/>
          </a:p>
        </p:txBody>
      </p:sp>
      <p:pic>
        <p:nvPicPr>
          <p:cNvPr id="234" name="Google Shape;234;p34"/>
          <p:cNvPicPr preferRelativeResize="0"/>
          <p:nvPr/>
        </p:nvPicPr>
        <p:blipFill>
          <a:blip r:embed="rId3">
            <a:alphaModFix/>
          </a:blip>
          <a:stretch>
            <a:fillRect/>
          </a:stretch>
        </p:blipFill>
        <p:spPr>
          <a:xfrm>
            <a:off x="4833938" y="2809875"/>
            <a:ext cx="3171825" cy="154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a:t>
            </a:r>
            <a:endParaRPr/>
          </a:p>
        </p:txBody>
      </p:sp>
      <p:sp>
        <p:nvSpPr>
          <p:cNvPr id="240" name="Google Shape;240;p35"/>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approach:</a:t>
            </a:r>
            <a:endParaRPr/>
          </a:p>
          <a:p>
            <a:pPr indent="-311150" lvl="0" marL="457200" rtl="0" algn="l">
              <a:spcBef>
                <a:spcPts val="1600"/>
              </a:spcBef>
              <a:spcAft>
                <a:spcPts val="0"/>
              </a:spcAft>
              <a:buSzPts val="1300"/>
              <a:buChar char="-"/>
            </a:pPr>
            <a:r>
              <a:rPr lang="en"/>
              <a:t>Initial models utilized all variables</a:t>
            </a:r>
            <a:endParaRPr/>
          </a:p>
          <a:p>
            <a:pPr indent="-311150" lvl="0" marL="457200" rtl="0" algn="l">
              <a:spcBef>
                <a:spcPts val="0"/>
              </a:spcBef>
              <a:spcAft>
                <a:spcPts val="0"/>
              </a:spcAft>
              <a:buSzPts val="1300"/>
              <a:buChar char="-"/>
            </a:pPr>
            <a:r>
              <a:rPr lang="en"/>
              <a:t>Not efficient, or productive</a:t>
            </a:r>
            <a:endParaRPr/>
          </a:p>
          <a:p>
            <a:pPr indent="-311150" lvl="0" marL="457200" rtl="0" algn="l">
              <a:spcBef>
                <a:spcPts val="0"/>
              </a:spcBef>
              <a:spcAft>
                <a:spcPts val="0"/>
              </a:spcAft>
              <a:buSzPts val="1300"/>
              <a:buChar char="-"/>
            </a:pPr>
            <a:r>
              <a:rPr lang="en"/>
              <a:t>Subsequent models focussed on my selected variables</a:t>
            </a:r>
            <a:endParaRPr/>
          </a:p>
          <a:p>
            <a:pPr indent="-311150" lvl="0" marL="457200" rtl="0" algn="l">
              <a:spcBef>
                <a:spcPts val="0"/>
              </a:spcBef>
              <a:spcAft>
                <a:spcPts val="0"/>
              </a:spcAft>
              <a:buSzPts val="1300"/>
              <a:buChar char="-"/>
            </a:pPr>
            <a:r>
              <a:rPr lang="en"/>
              <a:t>Predictive accuracy increased, as to be expected</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Decision tree regressor:</a:t>
            </a:r>
            <a:endParaRPr/>
          </a:p>
        </p:txBody>
      </p:sp>
      <p:sp>
        <p:nvSpPr>
          <p:cNvPr id="246" name="Google Shape;246;p36"/>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Decision Trees:</a:t>
            </a:r>
            <a:endParaRPr b="1"/>
          </a:p>
          <a:p>
            <a:pPr indent="0" lvl="0" marL="0" rtl="0" algn="l">
              <a:spcBef>
                <a:spcPts val="1600"/>
              </a:spcBef>
              <a:spcAft>
                <a:spcPts val="0"/>
              </a:spcAft>
              <a:buNone/>
            </a:pPr>
            <a:r>
              <a:rPr lang="en"/>
              <a:t>Tried as a classification problem with deciles, not productive. Best score was 0.25</a:t>
            </a:r>
            <a:endParaRPr/>
          </a:p>
          <a:p>
            <a:pPr indent="0" lvl="0" marL="0" rtl="0" algn="l">
              <a:spcBef>
                <a:spcPts val="1600"/>
              </a:spcBef>
              <a:spcAft>
                <a:spcPts val="0"/>
              </a:spcAft>
              <a:buNone/>
            </a:pPr>
            <a:r>
              <a:rPr lang="en"/>
              <a:t>Ran as a regressor with following settings:</a:t>
            </a:r>
            <a:endParaRPr/>
          </a:p>
          <a:p>
            <a:pPr indent="0" lvl="0" marL="0" rtl="0" algn="l">
              <a:spcBef>
                <a:spcPts val="1600"/>
              </a:spcBef>
              <a:spcAft>
                <a:spcPts val="0"/>
              </a:spcAft>
              <a:buNone/>
            </a:pPr>
            <a:r>
              <a:rPr lang="en"/>
              <a:t>C</a:t>
            </a:r>
            <a:r>
              <a:rPr lang="en"/>
              <a:t>riterion=</a:t>
            </a:r>
            <a:r>
              <a:rPr b="1" lang="en"/>
              <a:t>Friedman MSE</a:t>
            </a:r>
            <a:br>
              <a:rPr lang="en"/>
            </a:br>
            <a:r>
              <a:rPr lang="en"/>
              <a:t>Max features=3</a:t>
            </a:r>
            <a:br>
              <a:rPr lang="en"/>
            </a:br>
            <a:r>
              <a:rPr lang="en"/>
              <a:t>Max depth=5</a:t>
            </a:r>
            <a:br>
              <a:rPr lang="en"/>
            </a:br>
            <a:r>
              <a:rPr lang="en"/>
              <a:t>Splitter = best</a:t>
            </a:r>
            <a:endParaRPr/>
          </a:p>
          <a:p>
            <a:pPr indent="0" lvl="0" marL="0" rtl="0" algn="l">
              <a:spcBef>
                <a:spcPts val="1600"/>
              </a:spcBef>
              <a:spcAft>
                <a:spcPts val="1600"/>
              </a:spcAft>
              <a:buNone/>
            </a:pPr>
            <a:r>
              <a:t/>
            </a:r>
            <a:endParaRPr/>
          </a:p>
        </p:txBody>
      </p:sp>
      <p:sp>
        <p:nvSpPr>
          <p:cNvPr id="247" name="Google Shape;247;p36"/>
          <p:cNvSpPr txBox="1"/>
          <p:nvPr/>
        </p:nvSpPr>
        <p:spPr>
          <a:xfrm>
            <a:off x="4838850" y="4149100"/>
            <a:ext cx="3695700" cy="8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Optimizes decision tree splits based on Friedmann improvement score on MSE.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this context, there’s a problem with this.</a:t>
            </a:r>
            <a:endParaRPr>
              <a:latin typeface="Lato"/>
              <a:ea typeface="Lato"/>
              <a:cs typeface="Lato"/>
              <a:sym typeface="Lato"/>
            </a:endParaRPr>
          </a:p>
        </p:txBody>
      </p:sp>
      <p:pic>
        <p:nvPicPr>
          <p:cNvPr id="248" name="Google Shape;248;p36"/>
          <p:cNvPicPr preferRelativeResize="0"/>
          <p:nvPr/>
        </p:nvPicPr>
        <p:blipFill>
          <a:blip r:embed="rId3">
            <a:alphaModFix/>
          </a:blip>
          <a:stretch>
            <a:fillRect/>
          </a:stretch>
        </p:blipFill>
        <p:spPr>
          <a:xfrm>
            <a:off x="4991250" y="1853850"/>
            <a:ext cx="3269276" cy="2171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Decision tree regressor:</a:t>
            </a:r>
            <a:endParaRPr/>
          </a:p>
        </p:txBody>
      </p:sp>
      <p:sp>
        <p:nvSpPr>
          <p:cNvPr id="254" name="Google Shape;254;p37"/>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Decision Trees:</a:t>
            </a:r>
            <a:endParaRPr b="1"/>
          </a:p>
          <a:p>
            <a:pPr indent="0" lvl="0" marL="0" rtl="0" algn="l">
              <a:spcBef>
                <a:spcPts val="1600"/>
              </a:spcBef>
              <a:spcAft>
                <a:spcPts val="0"/>
              </a:spcAft>
              <a:buNone/>
            </a:pPr>
            <a:r>
              <a:rPr lang="en"/>
              <a:t>Regressor with following settings:</a:t>
            </a:r>
            <a:endParaRPr/>
          </a:p>
          <a:p>
            <a:pPr indent="0" lvl="0" marL="0" rtl="0" algn="l">
              <a:spcBef>
                <a:spcPts val="1600"/>
              </a:spcBef>
              <a:spcAft>
                <a:spcPts val="0"/>
              </a:spcAft>
              <a:buNone/>
            </a:pPr>
            <a:r>
              <a:rPr lang="en"/>
              <a:t>Criterion=Friedman MSE</a:t>
            </a:r>
            <a:br>
              <a:rPr lang="en"/>
            </a:br>
            <a:r>
              <a:rPr lang="en"/>
              <a:t>Max features=3</a:t>
            </a:r>
            <a:br>
              <a:rPr lang="en"/>
            </a:br>
            <a:r>
              <a:rPr lang="en"/>
              <a:t>Max depth=5</a:t>
            </a:r>
            <a:br>
              <a:rPr lang="en"/>
            </a:br>
            <a:r>
              <a:rPr lang="en"/>
              <a:t>Splitter = best</a:t>
            </a:r>
            <a:endParaRPr/>
          </a:p>
          <a:p>
            <a:pPr indent="0" lvl="0" marL="0" rtl="0" algn="l">
              <a:spcBef>
                <a:spcPts val="1600"/>
              </a:spcBef>
              <a:spcAft>
                <a:spcPts val="1600"/>
              </a:spcAft>
              <a:buNone/>
            </a:pPr>
            <a:r>
              <a:t/>
            </a:r>
            <a:endParaRPr/>
          </a:p>
        </p:txBody>
      </p:sp>
      <p:sp>
        <p:nvSpPr>
          <p:cNvPr id="255" name="Google Shape;255;p37"/>
          <p:cNvSpPr txBox="1"/>
          <p:nvPr>
            <p:ph idx="1" type="body"/>
          </p:nvPr>
        </p:nvSpPr>
        <p:spPr>
          <a:xfrm>
            <a:off x="3581400" y="4025275"/>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r>
              <a:rPr b="1" lang="en"/>
              <a:t>:</a:t>
            </a:r>
            <a:br>
              <a:rPr b="1" lang="en"/>
            </a:br>
            <a:r>
              <a:rPr b="1" lang="en"/>
              <a:t>Training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0.999</a:t>
            </a:r>
            <a:br>
              <a:rPr b="1" lang="en"/>
            </a:br>
            <a:r>
              <a:rPr b="1" lang="en"/>
              <a:t>Test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-0.114</a:t>
            </a:r>
            <a:br>
              <a:rPr b="1" lang="en"/>
            </a:br>
            <a:r>
              <a:rPr b="1" lang="en"/>
              <a:t>Completely overfit</a:t>
            </a:r>
            <a:endParaRPr b="1"/>
          </a:p>
          <a:p>
            <a:pPr indent="0" lvl="0" marL="0" rtl="0" algn="l">
              <a:spcBef>
                <a:spcPts val="1600"/>
              </a:spcBef>
              <a:spcAft>
                <a:spcPts val="1600"/>
              </a:spcAft>
              <a:buNone/>
            </a:pPr>
            <a:r>
              <a:t/>
            </a:r>
            <a:endParaRPr/>
          </a:p>
        </p:txBody>
      </p:sp>
      <p:pic>
        <p:nvPicPr>
          <p:cNvPr id="256" name="Google Shape;256;p37"/>
          <p:cNvPicPr preferRelativeResize="0"/>
          <p:nvPr/>
        </p:nvPicPr>
        <p:blipFill>
          <a:blip r:embed="rId3">
            <a:alphaModFix/>
          </a:blip>
          <a:stretch>
            <a:fillRect/>
          </a:stretch>
        </p:blipFill>
        <p:spPr>
          <a:xfrm>
            <a:off x="4991250" y="1935725"/>
            <a:ext cx="3146001" cy="2089551"/>
          </a:xfrm>
          <a:prstGeom prst="rect">
            <a:avLst/>
          </a:prstGeom>
          <a:noFill/>
          <a:ln>
            <a:noFill/>
          </a:ln>
        </p:spPr>
      </p:pic>
      <p:sp>
        <p:nvSpPr>
          <p:cNvPr id="257" name="Google Shape;257;p37"/>
          <p:cNvSpPr txBox="1"/>
          <p:nvPr>
            <p:ph idx="1" type="body"/>
          </p:nvPr>
        </p:nvSpPr>
        <p:spPr>
          <a:xfrm>
            <a:off x="5779800" y="3910975"/>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easy for the computer to get the MSE down and fit the data with this improvement score. We only have 52 samples.</a:t>
            </a:r>
            <a:endParaRPr/>
          </a:p>
          <a:p>
            <a:pPr indent="0" lvl="0" marL="0" rtl="0" algn="l">
              <a:spcBef>
                <a:spcPts val="1600"/>
              </a:spcBef>
              <a:spcAft>
                <a:spcPts val="0"/>
              </a:spcAft>
              <a:buNone/>
            </a:pPr>
            <a:r>
              <a:rPr lang="en"/>
              <a:t>It’s not a generlizable model though.</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Random Forest:</a:t>
            </a:r>
            <a:endParaRPr/>
          </a:p>
        </p:txBody>
      </p:sp>
      <p:sp>
        <p:nvSpPr>
          <p:cNvPr id="263" name="Google Shape;263;p38"/>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Grid Search CV yielded similar parameters:</a:t>
            </a:r>
            <a:endParaRPr/>
          </a:p>
          <a:p>
            <a:pPr indent="0" lvl="0" marL="0" rtl="0" algn="l">
              <a:spcBef>
                <a:spcPts val="1600"/>
              </a:spcBef>
              <a:spcAft>
                <a:spcPts val="0"/>
              </a:spcAft>
              <a:buNone/>
            </a:pPr>
            <a:r>
              <a:rPr lang="en"/>
              <a:t>Criterion=Friedman MSE</a:t>
            </a:r>
            <a:br>
              <a:rPr lang="en"/>
            </a:br>
            <a:r>
              <a:rPr lang="en"/>
              <a:t>Max features=2</a:t>
            </a:r>
            <a:br>
              <a:rPr lang="en"/>
            </a:br>
            <a:r>
              <a:rPr lang="en"/>
              <a:t>Max depth=4</a:t>
            </a:r>
            <a:br>
              <a:rPr lang="en"/>
            </a:br>
            <a:r>
              <a:rPr lang="en"/>
              <a:t># of estimators =20</a:t>
            </a:r>
            <a:br>
              <a:rPr lang="en"/>
            </a:br>
            <a:endParaRPr/>
          </a:p>
          <a:p>
            <a:pPr indent="0" lvl="0" marL="0" rtl="0" algn="l">
              <a:spcBef>
                <a:spcPts val="1600"/>
              </a:spcBef>
              <a:spcAft>
                <a:spcPts val="1600"/>
              </a:spcAft>
              <a:buNone/>
            </a:pPr>
            <a:r>
              <a:t/>
            </a:r>
            <a:endParaRPr/>
          </a:p>
        </p:txBody>
      </p:sp>
      <p:sp>
        <p:nvSpPr>
          <p:cNvPr id="264" name="Google Shape;264;p38"/>
          <p:cNvSpPr txBox="1"/>
          <p:nvPr>
            <p:ph idx="1" type="body"/>
          </p:nvPr>
        </p:nvSpPr>
        <p:spPr>
          <a:xfrm>
            <a:off x="912525" y="3968125"/>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br>
              <a:rPr b="1" lang="en"/>
            </a:br>
            <a:r>
              <a:rPr b="1" lang="en"/>
              <a:t>Training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0.638</a:t>
            </a:r>
            <a:br>
              <a:rPr b="1" lang="en"/>
            </a:br>
            <a:r>
              <a:rPr b="1" lang="en"/>
              <a:t>Test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0.525</a:t>
            </a:r>
            <a:br>
              <a:rPr b="1" lang="en"/>
            </a:br>
            <a:r>
              <a:rPr b="1" lang="en"/>
              <a:t>Not a terrible model - but not still not great</a:t>
            </a:r>
            <a:endParaRPr b="1"/>
          </a:p>
          <a:p>
            <a:pPr indent="0" lvl="0" marL="0" rtl="0" algn="l">
              <a:spcBef>
                <a:spcPts val="1600"/>
              </a:spcBef>
              <a:spcAft>
                <a:spcPts val="1600"/>
              </a:spcAft>
              <a:buNone/>
            </a:pPr>
            <a:r>
              <a:t/>
            </a:r>
            <a:endParaRPr/>
          </a:p>
        </p:txBody>
      </p:sp>
      <p:pic>
        <p:nvPicPr>
          <p:cNvPr id="265" name="Google Shape;265;p38"/>
          <p:cNvPicPr preferRelativeResize="0"/>
          <p:nvPr/>
        </p:nvPicPr>
        <p:blipFill>
          <a:blip r:embed="rId3">
            <a:alphaModFix/>
          </a:blip>
          <a:stretch>
            <a:fillRect/>
          </a:stretch>
        </p:blipFill>
        <p:spPr>
          <a:xfrm>
            <a:off x="4963575" y="2063400"/>
            <a:ext cx="4180422" cy="2261102"/>
          </a:xfrm>
          <a:prstGeom prst="rect">
            <a:avLst/>
          </a:prstGeom>
          <a:noFill/>
          <a:ln>
            <a:noFill/>
          </a:ln>
        </p:spPr>
      </p:pic>
      <p:sp>
        <p:nvSpPr>
          <p:cNvPr id="266" name="Google Shape;266;p38"/>
          <p:cNvSpPr txBox="1"/>
          <p:nvPr/>
        </p:nvSpPr>
        <p:spPr>
          <a:xfrm>
            <a:off x="6686550" y="1853850"/>
            <a:ext cx="3648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Some of trees from my forest.</a:t>
            </a:r>
            <a:endParaRPr sz="10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727650" y="1251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Multivariable Linear Regression:</a:t>
            </a:r>
            <a:endParaRPr/>
          </a:p>
        </p:txBody>
      </p:sp>
      <p:sp>
        <p:nvSpPr>
          <p:cNvPr id="272" name="Google Shape;272;p39"/>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Sometimes simplest is the best:</a:t>
            </a:r>
            <a:br>
              <a:rPr lang="en"/>
            </a:br>
            <a:endParaRPr/>
          </a:p>
          <a:p>
            <a:pPr indent="0" lvl="0" marL="0" rtl="0" algn="l">
              <a:spcBef>
                <a:spcPts val="1600"/>
              </a:spcBef>
              <a:spcAft>
                <a:spcPts val="1600"/>
              </a:spcAft>
              <a:buNone/>
            </a:pPr>
            <a:r>
              <a:t/>
            </a:r>
            <a:endParaRPr/>
          </a:p>
        </p:txBody>
      </p:sp>
      <p:sp>
        <p:nvSpPr>
          <p:cNvPr id="273" name="Google Shape;273;p39"/>
          <p:cNvSpPr txBox="1"/>
          <p:nvPr>
            <p:ph idx="1" type="body"/>
          </p:nvPr>
        </p:nvSpPr>
        <p:spPr>
          <a:xfrm>
            <a:off x="1150650" y="2751550"/>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br>
              <a:rPr b="1" lang="en"/>
            </a:br>
            <a:r>
              <a:rPr b="1" lang="en"/>
              <a:t>Training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0.758</a:t>
            </a:r>
            <a:br>
              <a:rPr b="1" lang="en"/>
            </a:br>
            <a:r>
              <a:rPr b="1" lang="en"/>
              <a:t>Test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0.702</a:t>
            </a:r>
            <a:br>
              <a:rPr b="1" lang="en"/>
            </a:br>
            <a:r>
              <a:rPr b="1" lang="en"/>
              <a:t>A good model</a:t>
            </a:r>
            <a:endParaRPr b="1"/>
          </a:p>
          <a:p>
            <a:pPr indent="0" lvl="0" marL="0" rtl="0" algn="l">
              <a:spcBef>
                <a:spcPts val="1600"/>
              </a:spcBef>
              <a:spcAft>
                <a:spcPts val="1600"/>
              </a:spcAft>
              <a:buNone/>
            </a:pPr>
            <a:r>
              <a:t/>
            </a:r>
            <a:endParaRPr/>
          </a:p>
        </p:txBody>
      </p:sp>
      <p:pic>
        <p:nvPicPr>
          <p:cNvPr id="274" name="Google Shape;274;p39"/>
          <p:cNvPicPr preferRelativeResize="0"/>
          <p:nvPr/>
        </p:nvPicPr>
        <p:blipFill>
          <a:blip r:embed="rId3">
            <a:alphaModFix/>
          </a:blip>
          <a:stretch>
            <a:fillRect/>
          </a:stretch>
        </p:blipFill>
        <p:spPr>
          <a:xfrm>
            <a:off x="3275165" y="2231275"/>
            <a:ext cx="5430685" cy="213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7650" y="1251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Multivariable Linear Regression:</a:t>
            </a:r>
            <a:endParaRPr/>
          </a:p>
        </p:txBody>
      </p:sp>
      <p:sp>
        <p:nvSpPr>
          <p:cNvPr id="280" name="Google Shape;280;p40"/>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Sometimes simplest is the best:</a:t>
            </a:r>
            <a:br>
              <a:rPr lang="en"/>
            </a:br>
            <a:endParaRPr/>
          </a:p>
          <a:p>
            <a:pPr indent="0" lvl="0" marL="0" rtl="0" algn="l">
              <a:spcBef>
                <a:spcPts val="1600"/>
              </a:spcBef>
              <a:spcAft>
                <a:spcPts val="1600"/>
              </a:spcAft>
              <a:buNone/>
            </a:pPr>
            <a:r>
              <a:t/>
            </a:r>
            <a:endParaRPr/>
          </a:p>
        </p:txBody>
      </p:sp>
      <p:sp>
        <p:nvSpPr>
          <p:cNvPr id="281" name="Google Shape;281;p40"/>
          <p:cNvSpPr txBox="1"/>
          <p:nvPr>
            <p:ph idx="1" type="body"/>
          </p:nvPr>
        </p:nvSpPr>
        <p:spPr>
          <a:xfrm>
            <a:off x="1150650" y="2751550"/>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br>
              <a:rPr b="1" lang="en"/>
            </a:br>
            <a:r>
              <a:rPr b="1" lang="en"/>
              <a:t>Training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0.758</a:t>
            </a:r>
            <a:br>
              <a:rPr b="1" lang="en"/>
            </a:br>
            <a:r>
              <a:rPr b="1" lang="en"/>
              <a:t>Test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0.702</a:t>
            </a:r>
            <a:br>
              <a:rPr b="1" lang="en"/>
            </a:br>
            <a:r>
              <a:rPr b="1" lang="en"/>
              <a:t>A good model</a:t>
            </a:r>
            <a:endParaRPr b="1"/>
          </a:p>
          <a:p>
            <a:pPr indent="0" lvl="0" marL="0" rtl="0" algn="l">
              <a:spcBef>
                <a:spcPts val="1600"/>
              </a:spcBef>
              <a:spcAft>
                <a:spcPts val="1600"/>
              </a:spcAft>
              <a:buNone/>
            </a:pPr>
            <a:r>
              <a:t/>
            </a:r>
            <a:endParaRPr/>
          </a:p>
        </p:txBody>
      </p:sp>
      <p:pic>
        <p:nvPicPr>
          <p:cNvPr id="282" name="Google Shape;282;p40"/>
          <p:cNvPicPr preferRelativeResize="0"/>
          <p:nvPr/>
        </p:nvPicPr>
        <p:blipFill>
          <a:blip r:embed="rId3">
            <a:alphaModFix/>
          </a:blip>
          <a:stretch>
            <a:fillRect/>
          </a:stretch>
        </p:blipFill>
        <p:spPr>
          <a:xfrm>
            <a:off x="3326850" y="1922250"/>
            <a:ext cx="5089501" cy="2879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Gradient Boost Regression</a:t>
            </a:r>
            <a:endParaRPr/>
          </a:p>
        </p:txBody>
      </p:sp>
      <p:sp>
        <p:nvSpPr>
          <p:cNvPr id="288" name="Google Shape;288;p41"/>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Grid Search CV yielded the following parameters:</a:t>
            </a:r>
            <a:br>
              <a:rPr lang="en"/>
            </a:br>
            <a:r>
              <a:rPr lang="en"/>
              <a:t>Learning rate=0.2</a:t>
            </a:r>
            <a:br>
              <a:rPr lang="en"/>
            </a:br>
            <a:r>
              <a:rPr lang="en"/>
              <a:t>loss=ls</a:t>
            </a:r>
            <a:br>
              <a:rPr lang="en"/>
            </a:br>
            <a:r>
              <a:rPr lang="en"/>
              <a:t>Max features=4</a:t>
            </a:r>
            <a:br>
              <a:rPr lang="en"/>
            </a:br>
            <a:r>
              <a:rPr lang="en"/>
              <a:t># of estimators =8</a:t>
            </a:r>
            <a:br>
              <a:rPr lang="en"/>
            </a:br>
            <a:endParaRPr/>
          </a:p>
          <a:p>
            <a:pPr indent="0" lvl="0" marL="0" rtl="0" algn="l">
              <a:spcBef>
                <a:spcPts val="1600"/>
              </a:spcBef>
              <a:spcAft>
                <a:spcPts val="1600"/>
              </a:spcAft>
              <a:buNone/>
            </a:pPr>
            <a:r>
              <a:t/>
            </a:r>
            <a:endParaRPr/>
          </a:p>
        </p:txBody>
      </p:sp>
      <p:sp>
        <p:nvSpPr>
          <p:cNvPr id="289" name="Google Shape;289;p41"/>
          <p:cNvSpPr txBox="1"/>
          <p:nvPr>
            <p:ph idx="1" type="body"/>
          </p:nvPr>
        </p:nvSpPr>
        <p:spPr>
          <a:xfrm>
            <a:off x="912525" y="3968125"/>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br>
              <a:rPr b="1" lang="en"/>
            </a:br>
            <a:r>
              <a:rPr b="1" lang="en"/>
              <a:t>Training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a:t>
            </a:r>
            <a:r>
              <a:rPr b="1" lang="en"/>
              <a:t>0.674</a:t>
            </a:r>
            <a:br>
              <a:rPr b="1" lang="en"/>
            </a:br>
            <a:r>
              <a:rPr b="1" lang="en"/>
              <a:t>Test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0.30</a:t>
            </a:r>
            <a:br>
              <a:rPr b="1" lang="en"/>
            </a:br>
            <a:r>
              <a:rPr b="1" lang="en"/>
              <a:t>Basically same as RF regression</a:t>
            </a:r>
            <a:endParaRPr b="1"/>
          </a:p>
          <a:p>
            <a:pPr indent="0" lvl="0" marL="0" rtl="0" algn="l">
              <a:spcBef>
                <a:spcPts val="1600"/>
              </a:spcBef>
              <a:spcAft>
                <a:spcPts val="1600"/>
              </a:spcAft>
              <a:buNone/>
            </a:pPr>
            <a:r>
              <a:t/>
            </a:r>
            <a:endParaRPr/>
          </a:p>
        </p:txBody>
      </p:sp>
      <p:pic>
        <p:nvPicPr>
          <p:cNvPr id="290" name="Google Shape;290;p41"/>
          <p:cNvPicPr preferRelativeResize="0"/>
          <p:nvPr/>
        </p:nvPicPr>
        <p:blipFill>
          <a:blip r:embed="rId3">
            <a:alphaModFix/>
          </a:blip>
          <a:stretch>
            <a:fillRect/>
          </a:stretch>
        </p:blipFill>
        <p:spPr>
          <a:xfrm>
            <a:off x="5462977" y="1939575"/>
            <a:ext cx="2048974" cy="2186650"/>
          </a:xfrm>
          <a:prstGeom prst="rect">
            <a:avLst/>
          </a:prstGeom>
          <a:noFill/>
          <a:ln>
            <a:noFill/>
          </a:ln>
        </p:spPr>
      </p:pic>
      <p:sp>
        <p:nvSpPr>
          <p:cNvPr id="291" name="Google Shape;291;p41"/>
          <p:cNvSpPr txBox="1"/>
          <p:nvPr/>
        </p:nvSpPr>
        <p:spPr>
          <a:xfrm>
            <a:off x="7467600" y="4659625"/>
            <a:ext cx="54864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92" name="Google Shape;292;p41"/>
          <p:cNvSpPr txBox="1"/>
          <p:nvPr/>
        </p:nvSpPr>
        <p:spPr>
          <a:xfrm>
            <a:off x="5053950" y="4211950"/>
            <a:ext cx="3364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‘Bringing a gun to a knife fight’</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idx="1" type="body"/>
          </p:nvPr>
        </p:nvSpPr>
        <p:spPr>
          <a:xfrm>
            <a:off x="1643875" y="376600"/>
            <a:ext cx="6246600" cy="2100300"/>
          </a:xfrm>
          <a:prstGeom prst="rect">
            <a:avLst/>
          </a:prstGeom>
        </p:spPr>
        <p:txBody>
          <a:bodyPr anchorCtr="0" anchor="t" bIns="91425" lIns="91425" spcFirstLastPara="1" rIns="91425" wrap="square" tIns="91425">
            <a:noAutofit/>
          </a:bodyPr>
          <a:lstStyle/>
          <a:p>
            <a:pPr indent="-304800" lvl="0" marL="457200" rtl="0" algn="l">
              <a:spcBef>
                <a:spcPts val="20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Uninsured cancer patients generally have poorer outcomes and are more likely to die prematurely than persons with insurance, largely because of delayed diagnosis. Consistent across a broad range of cancers.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Uninsured adults with chronic diseases are less likely to receive appropriate care to manage their health conditions than are those who have health insurance. Results in higher morbidity and higher mortality.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Uninsured adults with hypertension or high blood cholesterol have diminished access to care, are less likely to be screened, are less likely to take prescription medication if diagnosed, and experience worse health.</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Uninsured persons with diabetes are less likely to receive recommended services. Being without health insurance for longer periods increases the risk of inadequate care for this condition and can lead to uncontrolled blood sugar levels, which, over time, put diabetics at risk for additional chronic disease and disability.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Uninsured patients with end-stage renal disease begin dialysis with more severe disease than do those who had insurance before beginning dialysis.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Adults with health insurance that covers any mental health treatment are more likely to receive mental health services and care consistent with clinical practice guidelines.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Uninsured patients with acute cardiovascular disease are less likely to be admitted to a hospital that performs angiography or revascularization procedures, and are more likely to die in the short term.</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Longitudinal population-based studies of the mortality of uninsured and privately insured adults reveal a higher risk of dying prematurely for those who were uninsured at the beginning of the study than for those who initially had private coverage.</a:t>
            </a:r>
            <a:endParaRPr sz="1200">
              <a:solidFill>
                <a:srgbClr val="000000"/>
              </a:solidFill>
              <a:latin typeface="Times New Roman"/>
              <a:ea typeface="Times New Roman"/>
              <a:cs typeface="Times New Roman"/>
              <a:sym typeface="Times New Roman"/>
            </a:endParaRPr>
          </a:p>
          <a:p>
            <a:pPr indent="0" lvl="0" marL="0" rtl="0" algn="l">
              <a:spcBef>
                <a:spcPts val="20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Gradient Boost Regression</a:t>
            </a:r>
            <a:endParaRPr/>
          </a:p>
        </p:txBody>
      </p:sp>
      <p:sp>
        <p:nvSpPr>
          <p:cNvPr id="298" name="Google Shape;298;p42"/>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Grid Search CV yielded the following parameters:</a:t>
            </a:r>
            <a:br>
              <a:rPr lang="en"/>
            </a:br>
            <a:r>
              <a:rPr lang="en"/>
              <a:t>Learning rate=0.2</a:t>
            </a:r>
            <a:br>
              <a:rPr lang="en"/>
            </a:br>
            <a:r>
              <a:rPr lang="en"/>
              <a:t>loss=ls</a:t>
            </a:r>
            <a:br>
              <a:rPr lang="en"/>
            </a:br>
            <a:r>
              <a:rPr lang="en"/>
              <a:t>Max features=4</a:t>
            </a:r>
            <a:br>
              <a:rPr lang="en"/>
            </a:br>
            <a:r>
              <a:rPr lang="en"/>
              <a:t># of estimators =8</a:t>
            </a:r>
            <a:br>
              <a:rPr lang="en"/>
            </a:br>
            <a:endParaRPr/>
          </a:p>
          <a:p>
            <a:pPr indent="0" lvl="0" marL="0" rtl="0" algn="l">
              <a:spcBef>
                <a:spcPts val="1600"/>
              </a:spcBef>
              <a:spcAft>
                <a:spcPts val="1600"/>
              </a:spcAft>
              <a:buNone/>
            </a:pPr>
            <a:r>
              <a:t/>
            </a:r>
            <a:endParaRPr/>
          </a:p>
        </p:txBody>
      </p:sp>
      <p:sp>
        <p:nvSpPr>
          <p:cNvPr id="299" name="Google Shape;299;p42"/>
          <p:cNvSpPr txBox="1"/>
          <p:nvPr>
            <p:ph idx="1" type="body"/>
          </p:nvPr>
        </p:nvSpPr>
        <p:spPr>
          <a:xfrm>
            <a:off x="912525" y="3968125"/>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a:t>
            </a:r>
            <a:br>
              <a:rPr b="1" lang="en"/>
            </a:br>
            <a:r>
              <a:rPr b="1" lang="en"/>
              <a:t>Training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0.674</a:t>
            </a:r>
            <a:br>
              <a:rPr b="1" lang="en"/>
            </a:br>
            <a:r>
              <a:rPr b="1" lang="en"/>
              <a:t>Test </a:t>
            </a:r>
            <a:r>
              <a:rPr b="1" lang="en" sz="1100">
                <a:solidFill>
                  <a:srgbClr val="545454"/>
                </a:solidFill>
                <a:highlight>
                  <a:srgbClr val="FFFFFF"/>
                </a:highlight>
                <a:latin typeface="Roboto"/>
                <a:ea typeface="Roboto"/>
                <a:cs typeface="Roboto"/>
                <a:sym typeface="Roboto"/>
              </a:rPr>
              <a:t>R</a:t>
            </a:r>
            <a:r>
              <a:rPr b="1" baseline="30000" lang="en" sz="1100">
                <a:solidFill>
                  <a:srgbClr val="545454"/>
                </a:solidFill>
                <a:highlight>
                  <a:srgbClr val="FFFFFF"/>
                </a:highlight>
                <a:latin typeface="Roboto"/>
                <a:ea typeface="Roboto"/>
                <a:cs typeface="Roboto"/>
                <a:sym typeface="Roboto"/>
              </a:rPr>
              <a:t>2 </a:t>
            </a:r>
            <a:r>
              <a:rPr b="1" lang="en"/>
              <a:t>= 0.30</a:t>
            </a:r>
            <a:br>
              <a:rPr b="1" lang="en"/>
            </a:br>
            <a:r>
              <a:rPr b="1" lang="en"/>
              <a:t>Basically same as RF regression</a:t>
            </a:r>
            <a:endParaRPr b="1"/>
          </a:p>
          <a:p>
            <a:pPr indent="0" lvl="0" marL="0" rtl="0" algn="l">
              <a:spcBef>
                <a:spcPts val="1600"/>
              </a:spcBef>
              <a:spcAft>
                <a:spcPts val="1600"/>
              </a:spcAft>
              <a:buNone/>
            </a:pPr>
            <a:r>
              <a:t/>
            </a:r>
            <a:endParaRPr/>
          </a:p>
        </p:txBody>
      </p:sp>
      <p:pic>
        <p:nvPicPr>
          <p:cNvPr id="300" name="Google Shape;300;p42"/>
          <p:cNvPicPr preferRelativeResize="0"/>
          <p:nvPr/>
        </p:nvPicPr>
        <p:blipFill>
          <a:blip r:embed="rId3">
            <a:alphaModFix/>
          </a:blip>
          <a:stretch>
            <a:fillRect/>
          </a:stretch>
        </p:blipFill>
        <p:spPr>
          <a:xfrm>
            <a:off x="5462977" y="1939575"/>
            <a:ext cx="2048974" cy="2186650"/>
          </a:xfrm>
          <a:prstGeom prst="rect">
            <a:avLst/>
          </a:prstGeom>
          <a:noFill/>
          <a:ln>
            <a:noFill/>
          </a:ln>
        </p:spPr>
      </p:pic>
      <p:sp>
        <p:nvSpPr>
          <p:cNvPr id="301" name="Google Shape;301;p42"/>
          <p:cNvSpPr txBox="1"/>
          <p:nvPr/>
        </p:nvSpPr>
        <p:spPr>
          <a:xfrm>
            <a:off x="7467600" y="4659625"/>
            <a:ext cx="54864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2" name="Google Shape;302;p42"/>
          <p:cNvSpPr txBox="1"/>
          <p:nvPr/>
        </p:nvSpPr>
        <p:spPr>
          <a:xfrm>
            <a:off x="5053950" y="4211950"/>
            <a:ext cx="3364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‘Bringing a gun to a knife fight’</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7276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Gradient Boost Regression</a:t>
            </a:r>
            <a:endParaRPr/>
          </a:p>
        </p:txBody>
      </p:sp>
      <p:sp>
        <p:nvSpPr>
          <p:cNvPr id="308" name="Google Shape;308;p43"/>
          <p:cNvSpPr txBox="1"/>
          <p:nvPr>
            <p:ph idx="1" type="body"/>
          </p:nvPr>
        </p:nvSpPr>
        <p:spPr>
          <a:xfrm>
            <a:off x="912525" y="3968125"/>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Gradient Boost Regression r</a:t>
            </a:r>
            <a:r>
              <a:rPr b="1" lang="en"/>
              <a:t>esults:</a:t>
            </a:r>
            <a:br>
              <a:rPr b="1" lang="en"/>
            </a:br>
            <a:r>
              <a:rPr lang="en"/>
              <a:t>Training </a:t>
            </a:r>
            <a:r>
              <a:rPr lang="en" sz="1100">
                <a:solidFill>
                  <a:srgbClr val="545454"/>
                </a:solidFill>
                <a:highlight>
                  <a:srgbClr val="FFFFFF"/>
                </a:highlight>
                <a:latin typeface="Roboto"/>
                <a:ea typeface="Roboto"/>
                <a:cs typeface="Roboto"/>
                <a:sym typeface="Roboto"/>
              </a:rPr>
              <a:t>R</a:t>
            </a:r>
            <a:r>
              <a:rPr baseline="30000" lang="en" sz="1100">
                <a:solidFill>
                  <a:srgbClr val="545454"/>
                </a:solidFill>
                <a:highlight>
                  <a:srgbClr val="FFFFFF"/>
                </a:highlight>
                <a:latin typeface="Roboto"/>
                <a:ea typeface="Roboto"/>
                <a:cs typeface="Roboto"/>
                <a:sym typeface="Roboto"/>
              </a:rPr>
              <a:t>2  </a:t>
            </a:r>
            <a:r>
              <a:rPr lang="en"/>
              <a:t>= 0.674</a:t>
            </a:r>
            <a:br>
              <a:rPr lang="en"/>
            </a:br>
            <a:r>
              <a:rPr lang="en"/>
              <a:t>Test </a:t>
            </a:r>
            <a:r>
              <a:rPr lang="en" sz="1100">
                <a:solidFill>
                  <a:srgbClr val="545454"/>
                </a:solidFill>
                <a:highlight>
                  <a:srgbClr val="FFFFFF"/>
                </a:highlight>
                <a:latin typeface="Roboto"/>
                <a:ea typeface="Roboto"/>
                <a:cs typeface="Roboto"/>
                <a:sym typeface="Roboto"/>
              </a:rPr>
              <a:t>R</a:t>
            </a:r>
            <a:r>
              <a:rPr baseline="30000" lang="en" sz="1100">
                <a:solidFill>
                  <a:srgbClr val="545454"/>
                </a:solidFill>
                <a:highlight>
                  <a:srgbClr val="FFFFFF"/>
                </a:highlight>
                <a:latin typeface="Roboto"/>
                <a:ea typeface="Roboto"/>
                <a:cs typeface="Roboto"/>
                <a:sym typeface="Roboto"/>
              </a:rPr>
              <a:t>2 </a:t>
            </a:r>
            <a:r>
              <a:rPr lang="en"/>
              <a:t>= 0.30</a:t>
            </a:r>
            <a:br>
              <a:rPr lang="en"/>
            </a:br>
            <a:r>
              <a:rPr lang="en"/>
              <a:t>Not a good model</a:t>
            </a:r>
            <a:endParaRPr/>
          </a:p>
          <a:p>
            <a:pPr indent="0" lvl="0" marL="0" rtl="0" algn="l">
              <a:spcBef>
                <a:spcPts val="1600"/>
              </a:spcBef>
              <a:spcAft>
                <a:spcPts val="1600"/>
              </a:spcAft>
              <a:buNone/>
            </a:pPr>
            <a:r>
              <a:t/>
            </a:r>
            <a:endParaRPr/>
          </a:p>
        </p:txBody>
      </p:sp>
      <p:pic>
        <p:nvPicPr>
          <p:cNvPr id="309" name="Google Shape;309;p43"/>
          <p:cNvPicPr preferRelativeResize="0"/>
          <p:nvPr/>
        </p:nvPicPr>
        <p:blipFill>
          <a:blip r:embed="rId3">
            <a:alphaModFix/>
          </a:blip>
          <a:stretch>
            <a:fillRect/>
          </a:stretch>
        </p:blipFill>
        <p:spPr>
          <a:xfrm>
            <a:off x="1119575" y="1959463"/>
            <a:ext cx="1783226" cy="1903050"/>
          </a:xfrm>
          <a:prstGeom prst="rect">
            <a:avLst/>
          </a:prstGeom>
          <a:noFill/>
          <a:ln>
            <a:noFill/>
          </a:ln>
        </p:spPr>
      </p:pic>
      <p:sp>
        <p:nvSpPr>
          <p:cNvPr id="310" name="Google Shape;310;p43"/>
          <p:cNvSpPr txBox="1"/>
          <p:nvPr/>
        </p:nvSpPr>
        <p:spPr>
          <a:xfrm>
            <a:off x="7467600" y="4659625"/>
            <a:ext cx="54864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1" name="Google Shape;311;p43"/>
          <p:cNvSpPr txBox="1"/>
          <p:nvPr>
            <p:ph idx="1" type="body"/>
          </p:nvPr>
        </p:nvSpPr>
        <p:spPr>
          <a:xfrm>
            <a:off x="4751100" y="3968125"/>
            <a:ext cx="38937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Vanilla Multivariate Linear Regression r</a:t>
            </a:r>
            <a:r>
              <a:rPr b="1" lang="en"/>
              <a:t>esults:</a:t>
            </a:r>
            <a:br>
              <a:rPr b="1" lang="en"/>
            </a:br>
            <a:r>
              <a:rPr lang="en"/>
              <a:t>Training </a:t>
            </a:r>
            <a:r>
              <a:rPr lang="en" sz="1100">
                <a:solidFill>
                  <a:srgbClr val="545454"/>
                </a:solidFill>
                <a:highlight>
                  <a:srgbClr val="FFFFFF"/>
                </a:highlight>
                <a:latin typeface="Roboto"/>
                <a:ea typeface="Roboto"/>
                <a:cs typeface="Roboto"/>
                <a:sym typeface="Roboto"/>
              </a:rPr>
              <a:t>R</a:t>
            </a:r>
            <a:r>
              <a:rPr baseline="30000" lang="en" sz="1100">
                <a:solidFill>
                  <a:srgbClr val="545454"/>
                </a:solidFill>
                <a:highlight>
                  <a:srgbClr val="FFFFFF"/>
                </a:highlight>
                <a:latin typeface="Roboto"/>
                <a:ea typeface="Roboto"/>
                <a:cs typeface="Roboto"/>
                <a:sym typeface="Roboto"/>
              </a:rPr>
              <a:t>2  </a:t>
            </a:r>
            <a:r>
              <a:rPr lang="en"/>
              <a:t>= 0.758</a:t>
            </a:r>
            <a:br>
              <a:rPr lang="en"/>
            </a:br>
            <a:r>
              <a:rPr lang="en"/>
              <a:t>Test </a:t>
            </a:r>
            <a:r>
              <a:rPr lang="en" sz="1100">
                <a:solidFill>
                  <a:srgbClr val="545454"/>
                </a:solidFill>
                <a:highlight>
                  <a:srgbClr val="FFFFFF"/>
                </a:highlight>
                <a:latin typeface="Roboto"/>
                <a:ea typeface="Roboto"/>
                <a:cs typeface="Roboto"/>
                <a:sym typeface="Roboto"/>
              </a:rPr>
              <a:t>R</a:t>
            </a:r>
            <a:r>
              <a:rPr baseline="30000" lang="en" sz="1100">
                <a:solidFill>
                  <a:srgbClr val="545454"/>
                </a:solidFill>
                <a:highlight>
                  <a:srgbClr val="FFFFFF"/>
                </a:highlight>
                <a:latin typeface="Roboto"/>
                <a:ea typeface="Roboto"/>
                <a:cs typeface="Roboto"/>
                <a:sym typeface="Roboto"/>
              </a:rPr>
              <a:t>2 </a:t>
            </a:r>
            <a:r>
              <a:rPr lang="en"/>
              <a:t>= 0.702</a:t>
            </a:r>
            <a:br>
              <a:rPr lang="en"/>
            </a:br>
            <a:r>
              <a:rPr lang="en"/>
              <a:t>A good model</a:t>
            </a:r>
            <a:endParaRPr/>
          </a:p>
          <a:p>
            <a:pPr indent="0" lvl="0" marL="0" rtl="0" algn="l">
              <a:spcBef>
                <a:spcPts val="1600"/>
              </a:spcBef>
              <a:spcAft>
                <a:spcPts val="1600"/>
              </a:spcAft>
              <a:buNone/>
            </a:pPr>
            <a:r>
              <a:t/>
            </a:r>
            <a:endParaRPr/>
          </a:p>
        </p:txBody>
      </p:sp>
      <p:pic>
        <p:nvPicPr>
          <p:cNvPr id="312" name="Google Shape;312;p43"/>
          <p:cNvPicPr preferRelativeResize="0"/>
          <p:nvPr/>
        </p:nvPicPr>
        <p:blipFill>
          <a:blip r:embed="rId4">
            <a:alphaModFix/>
          </a:blip>
          <a:stretch>
            <a:fillRect/>
          </a:stretch>
        </p:blipFill>
        <p:spPr>
          <a:xfrm>
            <a:off x="3262112" y="1853850"/>
            <a:ext cx="2962925" cy="1165600"/>
          </a:xfrm>
          <a:prstGeom prst="rect">
            <a:avLst/>
          </a:prstGeom>
          <a:noFill/>
          <a:ln>
            <a:noFill/>
          </a:ln>
        </p:spPr>
      </p:pic>
      <p:pic>
        <p:nvPicPr>
          <p:cNvPr id="313" name="Google Shape;313;p43"/>
          <p:cNvPicPr preferRelativeResize="0"/>
          <p:nvPr/>
        </p:nvPicPr>
        <p:blipFill>
          <a:blip r:embed="rId5">
            <a:alphaModFix/>
          </a:blip>
          <a:stretch>
            <a:fillRect/>
          </a:stretch>
        </p:blipFill>
        <p:spPr>
          <a:xfrm>
            <a:off x="6441475" y="1853850"/>
            <a:ext cx="2060440" cy="1165600"/>
          </a:xfrm>
          <a:prstGeom prst="rect">
            <a:avLst/>
          </a:prstGeom>
          <a:noFill/>
          <a:ln>
            <a:noFill/>
          </a:ln>
        </p:spPr>
      </p:pic>
      <p:sp>
        <p:nvSpPr>
          <p:cNvPr id="314" name="Google Shape;314;p43"/>
          <p:cNvSpPr txBox="1"/>
          <p:nvPr/>
        </p:nvSpPr>
        <p:spPr>
          <a:xfrm>
            <a:off x="3187350" y="3143675"/>
            <a:ext cx="52290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242729"/>
                </a:solidFill>
                <a:highlight>
                  <a:srgbClr val="FFFFFF"/>
                </a:highlight>
              </a:rPr>
              <a:t>Advantages</a:t>
            </a:r>
            <a:r>
              <a:rPr lang="en" sz="1150">
                <a:solidFill>
                  <a:srgbClr val="242729"/>
                </a:solidFill>
                <a:highlight>
                  <a:srgbClr val="FFFFFF"/>
                </a:highlight>
              </a:rPr>
              <a:t> of boosting methods with linear regression:</a:t>
            </a:r>
            <a:br>
              <a:rPr lang="en" sz="1150">
                <a:solidFill>
                  <a:srgbClr val="242729"/>
                </a:solidFill>
                <a:highlight>
                  <a:srgbClr val="FFFFFF"/>
                </a:highlight>
              </a:rPr>
            </a:br>
            <a:r>
              <a:rPr lang="en" sz="1150">
                <a:solidFill>
                  <a:srgbClr val="242729"/>
                </a:solidFill>
                <a:highlight>
                  <a:srgbClr val="FFFFFF"/>
                </a:highlight>
              </a:rPr>
              <a:t>-Helping in the case of overfitting. </a:t>
            </a:r>
            <a:endParaRPr sz="1150">
              <a:solidFill>
                <a:srgbClr val="242729"/>
              </a:solidFill>
              <a:highlight>
                <a:srgbClr val="FFFFFF"/>
              </a:highlight>
            </a:endParaRPr>
          </a:p>
          <a:p>
            <a:pPr indent="0" lvl="0" marL="0" rtl="0" algn="l">
              <a:spcBef>
                <a:spcPts val="0"/>
              </a:spcBef>
              <a:spcAft>
                <a:spcPts val="0"/>
              </a:spcAft>
              <a:buNone/>
            </a:pPr>
            <a:r>
              <a:rPr lang="en" sz="1150">
                <a:solidFill>
                  <a:srgbClr val="242729"/>
                </a:solidFill>
                <a:highlight>
                  <a:srgbClr val="FFFFFF"/>
                </a:highlight>
              </a:rPr>
              <a:t>-When data is of some non linear complex shape. Boosting allows model to slowly evolve to fit data.</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7276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Support Vector Machines</a:t>
            </a:r>
            <a:endParaRPr/>
          </a:p>
        </p:txBody>
      </p:sp>
      <p:sp>
        <p:nvSpPr>
          <p:cNvPr id="320" name="Google Shape;320;p44"/>
          <p:cNvSpPr txBox="1"/>
          <p:nvPr/>
        </p:nvSpPr>
        <p:spPr>
          <a:xfrm>
            <a:off x="7467600" y="4659625"/>
            <a:ext cx="54864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21" name="Google Shape;321;p44"/>
          <p:cNvPicPr preferRelativeResize="0"/>
          <p:nvPr/>
        </p:nvPicPr>
        <p:blipFill>
          <a:blip r:embed="rId3">
            <a:alphaModFix/>
          </a:blip>
          <a:stretch>
            <a:fillRect/>
          </a:stretch>
        </p:blipFill>
        <p:spPr>
          <a:xfrm>
            <a:off x="6103225" y="1853850"/>
            <a:ext cx="2158525" cy="1569825"/>
          </a:xfrm>
          <a:prstGeom prst="rect">
            <a:avLst/>
          </a:prstGeom>
          <a:noFill/>
          <a:ln>
            <a:noFill/>
          </a:ln>
        </p:spPr>
      </p:pic>
      <p:sp>
        <p:nvSpPr>
          <p:cNvPr id="322" name="Google Shape;322;p44"/>
          <p:cNvSpPr txBox="1"/>
          <p:nvPr>
            <p:ph idx="1" type="body"/>
          </p:nvPr>
        </p:nvSpPr>
        <p:spPr>
          <a:xfrm>
            <a:off x="729450" y="2231275"/>
            <a:ext cx="4109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Grid Search CV crashed my kernel, so parameters were tested individually:</a:t>
            </a:r>
            <a:endParaRPr b="1"/>
          </a:p>
          <a:p>
            <a:pPr indent="0" lvl="0" marL="0" rtl="0" algn="l">
              <a:spcBef>
                <a:spcPts val="1600"/>
              </a:spcBef>
              <a:spcAft>
                <a:spcPts val="0"/>
              </a:spcAft>
              <a:buNone/>
            </a:pPr>
            <a:r>
              <a:rPr lang="en"/>
              <a:t>C: No impact from changing</a:t>
            </a:r>
            <a:br>
              <a:rPr lang="en"/>
            </a:br>
            <a:r>
              <a:rPr lang="en"/>
              <a:t>Episilon: No impact from changing</a:t>
            </a:r>
            <a:br>
              <a:rPr lang="en"/>
            </a:br>
            <a:r>
              <a:rPr lang="en"/>
              <a:t>Kernel: RBF or Linear worked equally (poorly)</a:t>
            </a:r>
            <a:br>
              <a:rPr lang="en"/>
            </a:br>
            <a:endParaRPr/>
          </a:p>
          <a:p>
            <a:pPr indent="0" lvl="0" marL="0" rtl="0" algn="l">
              <a:spcBef>
                <a:spcPts val="1600"/>
              </a:spcBef>
              <a:spcAft>
                <a:spcPts val="1600"/>
              </a:spcAft>
              <a:buNone/>
            </a:pPr>
            <a:r>
              <a:t/>
            </a:r>
            <a:endParaRPr/>
          </a:p>
        </p:txBody>
      </p:sp>
      <p:sp>
        <p:nvSpPr>
          <p:cNvPr id="323" name="Google Shape;323;p44"/>
          <p:cNvSpPr txBox="1"/>
          <p:nvPr>
            <p:ph idx="1" type="body"/>
          </p:nvPr>
        </p:nvSpPr>
        <p:spPr>
          <a:xfrm>
            <a:off x="912525" y="3850250"/>
            <a:ext cx="3364200" cy="16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Support Vector Machines </a:t>
            </a:r>
            <a:r>
              <a:rPr b="1" lang="en"/>
              <a:t>results:</a:t>
            </a:r>
            <a:br>
              <a:rPr b="1" lang="en"/>
            </a:br>
            <a:r>
              <a:rPr lang="en"/>
              <a:t>Training </a:t>
            </a:r>
            <a:r>
              <a:rPr lang="en" sz="1100">
                <a:solidFill>
                  <a:srgbClr val="545454"/>
                </a:solidFill>
                <a:highlight>
                  <a:srgbClr val="FFFFFF"/>
                </a:highlight>
                <a:latin typeface="Roboto"/>
                <a:ea typeface="Roboto"/>
                <a:cs typeface="Roboto"/>
                <a:sym typeface="Roboto"/>
              </a:rPr>
              <a:t>R</a:t>
            </a:r>
            <a:r>
              <a:rPr baseline="30000" lang="en" sz="1100">
                <a:solidFill>
                  <a:srgbClr val="545454"/>
                </a:solidFill>
                <a:highlight>
                  <a:srgbClr val="FFFFFF"/>
                </a:highlight>
                <a:latin typeface="Roboto"/>
                <a:ea typeface="Roboto"/>
                <a:cs typeface="Roboto"/>
                <a:sym typeface="Roboto"/>
              </a:rPr>
              <a:t>2  </a:t>
            </a:r>
            <a:r>
              <a:rPr lang="en"/>
              <a:t>= 0.445</a:t>
            </a:r>
            <a:br>
              <a:rPr lang="en"/>
            </a:br>
            <a:r>
              <a:rPr lang="en"/>
              <a:t>Test </a:t>
            </a:r>
            <a:r>
              <a:rPr lang="en" sz="1100">
                <a:solidFill>
                  <a:srgbClr val="545454"/>
                </a:solidFill>
                <a:highlight>
                  <a:srgbClr val="FFFFFF"/>
                </a:highlight>
                <a:latin typeface="Roboto"/>
                <a:ea typeface="Roboto"/>
                <a:cs typeface="Roboto"/>
                <a:sym typeface="Roboto"/>
              </a:rPr>
              <a:t>R</a:t>
            </a:r>
            <a:r>
              <a:rPr baseline="30000" lang="en" sz="1100">
                <a:solidFill>
                  <a:srgbClr val="545454"/>
                </a:solidFill>
                <a:highlight>
                  <a:srgbClr val="FFFFFF"/>
                </a:highlight>
                <a:latin typeface="Roboto"/>
                <a:ea typeface="Roboto"/>
                <a:cs typeface="Roboto"/>
                <a:sym typeface="Roboto"/>
              </a:rPr>
              <a:t>2 </a:t>
            </a:r>
            <a:r>
              <a:rPr lang="en"/>
              <a:t>= 0.608</a:t>
            </a:r>
            <a:br>
              <a:rPr lang="en"/>
            </a:br>
            <a:r>
              <a:rPr lang="en"/>
              <a:t>Underfit - model may be biased towards positive end of tail</a:t>
            </a:r>
            <a:endParaRPr/>
          </a:p>
          <a:p>
            <a:pPr indent="0" lvl="0" marL="0" rtl="0" algn="l">
              <a:spcBef>
                <a:spcPts val="1600"/>
              </a:spcBef>
              <a:spcAft>
                <a:spcPts val="1600"/>
              </a:spcAft>
              <a:buNone/>
            </a:pPr>
            <a:r>
              <a:t/>
            </a:r>
            <a:endParaRPr/>
          </a:p>
        </p:txBody>
      </p:sp>
      <p:pic>
        <p:nvPicPr>
          <p:cNvPr id="324" name="Google Shape;324;p44"/>
          <p:cNvPicPr preferRelativeResize="0"/>
          <p:nvPr/>
        </p:nvPicPr>
        <p:blipFill>
          <a:blip r:embed="rId4">
            <a:alphaModFix/>
          </a:blip>
          <a:stretch>
            <a:fillRect/>
          </a:stretch>
        </p:blipFill>
        <p:spPr>
          <a:xfrm>
            <a:off x="5057659" y="3477250"/>
            <a:ext cx="3668593" cy="1569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 my pick:</a:t>
            </a:r>
            <a:endParaRPr/>
          </a:p>
        </p:txBody>
      </p:sp>
      <p:sp>
        <p:nvSpPr>
          <p:cNvPr id="330" name="Google Shape;330;p45"/>
          <p:cNvSpPr txBox="1"/>
          <p:nvPr>
            <p:ph idx="1" type="body"/>
          </p:nvPr>
        </p:nvSpPr>
        <p:spPr>
          <a:xfrm>
            <a:off x="578650" y="2003825"/>
            <a:ext cx="7839600" cy="23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multivariable linear regression model has high predictive accuracy AND seems to be </a:t>
            </a:r>
            <a:r>
              <a:rPr lang="en"/>
              <a:t>generalizable.</a:t>
            </a:r>
            <a:endParaRPr/>
          </a:p>
          <a:p>
            <a:pPr indent="0" lvl="0" marL="0" rtl="0" algn="l">
              <a:spcBef>
                <a:spcPts val="1600"/>
              </a:spcBef>
              <a:spcAft>
                <a:spcPts val="0"/>
              </a:spcAft>
              <a:buNone/>
            </a:pPr>
            <a:r>
              <a:rPr lang="en"/>
              <a:t>Model was not over OR underfit.</a:t>
            </a:r>
            <a:endParaRPr/>
          </a:p>
          <a:p>
            <a:pPr indent="0" lvl="0" marL="0" rtl="0" algn="l">
              <a:spcBef>
                <a:spcPts val="1600"/>
              </a:spcBef>
              <a:spcAft>
                <a:spcPts val="1600"/>
              </a:spcAft>
              <a:buNone/>
            </a:pPr>
            <a:r>
              <a:t/>
            </a:r>
            <a:endParaRPr/>
          </a:p>
        </p:txBody>
      </p:sp>
      <p:pic>
        <p:nvPicPr>
          <p:cNvPr id="331" name="Google Shape;331;p45"/>
          <p:cNvPicPr preferRelativeResize="0"/>
          <p:nvPr/>
        </p:nvPicPr>
        <p:blipFill>
          <a:blip r:embed="rId3">
            <a:alphaModFix/>
          </a:blip>
          <a:stretch>
            <a:fillRect/>
          </a:stretch>
        </p:blipFill>
        <p:spPr>
          <a:xfrm>
            <a:off x="470106" y="3021825"/>
            <a:ext cx="4640982" cy="1604975"/>
          </a:xfrm>
          <a:prstGeom prst="rect">
            <a:avLst/>
          </a:prstGeom>
          <a:noFill/>
          <a:ln>
            <a:noFill/>
          </a:ln>
        </p:spPr>
      </p:pic>
      <p:pic>
        <p:nvPicPr>
          <p:cNvPr id="332" name="Google Shape;332;p45"/>
          <p:cNvPicPr preferRelativeResize="0"/>
          <p:nvPr/>
        </p:nvPicPr>
        <p:blipFill>
          <a:blip r:embed="rId4">
            <a:alphaModFix/>
          </a:blip>
          <a:stretch>
            <a:fillRect/>
          </a:stretch>
        </p:blipFill>
        <p:spPr>
          <a:xfrm>
            <a:off x="5450107" y="3021825"/>
            <a:ext cx="3227374" cy="160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r>
              <a:rPr lang="en"/>
              <a:t>:</a:t>
            </a:r>
            <a:endParaRPr/>
          </a:p>
        </p:txBody>
      </p:sp>
      <p:sp>
        <p:nvSpPr>
          <p:cNvPr id="338" name="Google Shape;338;p46"/>
          <p:cNvSpPr txBox="1"/>
          <p:nvPr>
            <p:ph idx="1" type="body"/>
          </p:nvPr>
        </p:nvSpPr>
        <p:spPr>
          <a:xfrm>
            <a:off x="729450" y="2078875"/>
            <a:ext cx="7688700" cy="17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Real world impact:</a:t>
            </a:r>
            <a:endParaRPr b="1"/>
          </a:p>
          <a:p>
            <a:pPr indent="-311150" lvl="0" marL="457200" rtl="0" algn="l">
              <a:spcBef>
                <a:spcPts val="1600"/>
              </a:spcBef>
              <a:spcAft>
                <a:spcPts val="0"/>
              </a:spcAft>
              <a:buSzPts val="1300"/>
              <a:buChar char="-"/>
            </a:pPr>
            <a:r>
              <a:rPr lang="en"/>
              <a:t>We can fairly accurately estimate what states *should have had a high impact from the ACA.</a:t>
            </a:r>
            <a:endParaRPr/>
          </a:p>
          <a:p>
            <a:pPr indent="-311150" lvl="0" marL="457200" rtl="0" algn="l">
              <a:spcBef>
                <a:spcPts val="0"/>
              </a:spcBef>
              <a:spcAft>
                <a:spcPts val="0"/>
              </a:spcAft>
              <a:buSzPts val="1300"/>
              <a:buChar char="-"/>
            </a:pPr>
            <a:r>
              <a:rPr lang="en"/>
              <a:t>We have a better idea what variables effect legislation like the ACA.</a:t>
            </a:r>
            <a:endParaRPr/>
          </a:p>
          <a:p>
            <a:pPr indent="-311150" lvl="0" marL="457200" rtl="0" algn="l">
              <a:spcBef>
                <a:spcPts val="0"/>
              </a:spcBef>
              <a:spcAft>
                <a:spcPts val="0"/>
              </a:spcAft>
              <a:buSzPts val="1300"/>
              <a:buChar char="-"/>
            </a:pPr>
            <a:r>
              <a:rPr lang="en"/>
              <a:t>Predictive quality of analysis could be used to craft state specific legislation to reduce effect of externalities on both economic outcomes and human quality of life.</a:t>
            </a:r>
            <a:endParaRPr/>
          </a:p>
          <a:p>
            <a:pPr indent="-311150" lvl="0" marL="457200" rtl="0" algn="l">
              <a:spcBef>
                <a:spcPts val="0"/>
              </a:spcBef>
              <a:spcAft>
                <a:spcPts val="0"/>
              </a:spcAft>
              <a:buSzPts val="1300"/>
              <a:buChar char="-"/>
            </a:pPr>
            <a:r>
              <a:rPr lang="en"/>
              <a:t>Interested party’s could use this information how they choose.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344" name="Google Shape;344;p47"/>
          <p:cNvSpPr txBox="1"/>
          <p:nvPr>
            <p:ph idx="1" type="body"/>
          </p:nvPr>
        </p:nvSpPr>
        <p:spPr>
          <a:xfrm>
            <a:off x="729450" y="2078875"/>
            <a:ext cx="7688700" cy="17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My own learning:</a:t>
            </a:r>
            <a:endParaRPr b="1"/>
          </a:p>
          <a:p>
            <a:pPr indent="-311150" lvl="0" marL="457200" rtl="0" algn="l">
              <a:spcBef>
                <a:spcPts val="1600"/>
              </a:spcBef>
              <a:spcAft>
                <a:spcPts val="0"/>
              </a:spcAft>
              <a:buSzPts val="1300"/>
              <a:buChar char="-"/>
            </a:pPr>
            <a:r>
              <a:rPr lang="en"/>
              <a:t>- Start with simpler models and then build up</a:t>
            </a:r>
            <a:br>
              <a:rPr lang="en"/>
            </a:br>
            <a:r>
              <a:rPr lang="en"/>
              <a:t>- Start with fewer higher impact variables and then build up not vice versa.</a:t>
            </a:r>
            <a:br>
              <a:rPr lang="en"/>
            </a:br>
            <a:r>
              <a:rPr lang="en"/>
              <a:t>- Sometimes complex problems have simple answers - you just need to know how to look for them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50" name="Google Shape;350;p48"/>
          <p:cNvSpPr txBox="1"/>
          <p:nvPr>
            <p:ph idx="1" type="body"/>
          </p:nvPr>
        </p:nvSpPr>
        <p:spPr>
          <a:xfrm>
            <a:off x="815150" y="24646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Dr. David Reed, My mentor</a:t>
            </a:r>
            <a:endParaRPr sz="1800"/>
          </a:p>
          <a:p>
            <a:pPr indent="0" lvl="0" marL="0" rtl="0" algn="l">
              <a:spcBef>
                <a:spcPts val="1600"/>
              </a:spcBef>
              <a:spcAft>
                <a:spcPts val="0"/>
              </a:spcAft>
              <a:buNone/>
            </a:pPr>
            <a:r>
              <a:rPr lang="en" sz="1800"/>
              <a:t>, Reviewer</a:t>
            </a:r>
            <a:endParaRPr sz="1800"/>
          </a:p>
          <a:p>
            <a:pPr indent="0" lvl="0" marL="0" rtl="0" algn="l">
              <a:spcBef>
                <a:spcPts val="1600"/>
              </a:spcBef>
              <a:spcAft>
                <a:spcPts val="1600"/>
              </a:spcAft>
              <a:buNone/>
            </a:pPr>
            <a:r>
              <a:rPr lang="en" sz="1800"/>
              <a:t>, The audience</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56" name="Google Shape;356;p49"/>
          <p:cNvSpPr txBox="1"/>
          <p:nvPr/>
        </p:nvSpPr>
        <p:spPr>
          <a:xfrm>
            <a:off x="729450" y="2004500"/>
            <a:ext cx="7600200" cy="3000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u="sng">
                <a:solidFill>
                  <a:schemeClr val="accent5"/>
                </a:solidFill>
                <a:hlinkClick r:id="rId3"/>
              </a:rPr>
              <a:t>https://www.healthaffairs.org/do/10.1377/hblog20160321.054035/full/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6"/>
          <p:cNvPicPr preferRelativeResize="0"/>
          <p:nvPr/>
        </p:nvPicPr>
        <p:blipFill>
          <a:blip r:embed="rId3">
            <a:alphaModFix/>
          </a:blip>
          <a:stretch>
            <a:fillRect/>
          </a:stretch>
        </p:blipFill>
        <p:spPr>
          <a:xfrm>
            <a:off x="2265446" y="1349000"/>
            <a:ext cx="4960101" cy="3307499"/>
          </a:xfrm>
          <a:prstGeom prst="rect">
            <a:avLst/>
          </a:prstGeom>
          <a:noFill/>
          <a:ln>
            <a:noFill/>
          </a:ln>
        </p:spPr>
      </p:pic>
      <p:sp>
        <p:nvSpPr>
          <p:cNvPr id="107" name="Google Shape;107;p16"/>
          <p:cNvSpPr txBox="1"/>
          <p:nvPr/>
        </p:nvSpPr>
        <p:spPr>
          <a:xfrm>
            <a:off x="2265450" y="718850"/>
            <a:ext cx="5540100" cy="7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A moral issue….</a:t>
            </a:r>
            <a:endParaRPr sz="24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2888225" y="1280200"/>
            <a:ext cx="3367550" cy="3367550"/>
          </a:xfrm>
          <a:prstGeom prst="rect">
            <a:avLst/>
          </a:prstGeom>
          <a:noFill/>
          <a:ln>
            <a:noFill/>
          </a:ln>
        </p:spPr>
      </p:pic>
      <p:sp>
        <p:nvSpPr>
          <p:cNvPr id="113" name="Google Shape;113;p17"/>
          <p:cNvSpPr txBox="1"/>
          <p:nvPr/>
        </p:nvSpPr>
        <p:spPr>
          <a:xfrm>
            <a:off x="2676650" y="706475"/>
            <a:ext cx="5540100" cy="7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A fiscal responsibility issue….</a:t>
            </a:r>
            <a:endParaRPr sz="24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7650" y="667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hidden risks….</a:t>
            </a:r>
            <a:endParaRPr/>
          </a:p>
        </p:txBody>
      </p:sp>
      <p:sp>
        <p:nvSpPr>
          <p:cNvPr id="119" name="Google Shape;119;p18"/>
          <p:cNvSpPr txBox="1"/>
          <p:nvPr>
            <p:ph idx="1" type="body"/>
          </p:nvPr>
        </p:nvSpPr>
        <p:spPr>
          <a:xfrm>
            <a:off x="727650" y="149430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Contagian of disease</a:t>
            </a:r>
            <a:endParaRPr/>
          </a:p>
          <a:p>
            <a:pPr indent="-311150" lvl="0" marL="457200" rtl="0" algn="l">
              <a:spcBef>
                <a:spcPts val="0"/>
              </a:spcBef>
              <a:spcAft>
                <a:spcPts val="0"/>
              </a:spcAft>
              <a:buSzPts val="1300"/>
              <a:buChar char="-"/>
            </a:pPr>
            <a:r>
              <a:rPr lang="en"/>
              <a:t>Loss of productivity and contribution to the economy by the worker</a:t>
            </a:r>
            <a:endParaRPr/>
          </a:p>
          <a:p>
            <a:pPr indent="-311150" lvl="0" marL="457200" rtl="0" algn="l">
              <a:spcBef>
                <a:spcPts val="0"/>
              </a:spcBef>
              <a:spcAft>
                <a:spcPts val="0"/>
              </a:spcAft>
              <a:buSzPts val="1300"/>
              <a:buChar char="-"/>
            </a:pPr>
            <a:r>
              <a:rPr lang="en"/>
              <a:t>Loss of productivity and contribution to the economy due to extra family care required</a:t>
            </a:r>
            <a:endParaRPr/>
          </a:p>
          <a:p>
            <a:pPr indent="0" lvl="0" marL="0" rtl="0" algn="l">
              <a:spcBef>
                <a:spcPts val="1600"/>
              </a:spcBef>
              <a:spcAft>
                <a:spcPts val="1600"/>
              </a:spcAft>
              <a:buNone/>
            </a:pPr>
            <a:r>
              <a:t/>
            </a:r>
            <a:endParaRPr/>
          </a:p>
        </p:txBody>
      </p:sp>
      <p:pic>
        <p:nvPicPr>
          <p:cNvPr id="120" name="Google Shape;120;p18"/>
          <p:cNvPicPr preferRelativeResize="0"/>
          <p:nvPr/>
        </p:nvPicPr>
        <p:blipFill>
          <a:blip r:embed="rId3">
            <a:alphaModFix/>
          </a:blip>
          <a:stretch>
            <a:fillRect/>
          </a:stretch>
        </p:blipFill>
        <p:spPr>
          <a:xfrm>
            <a:off x="632325" y="3247225"/>
            <a:ext cx="3279651" cy="1013850"/>
          </a:xfrm>
          <a:prstGeom prst="rect">
            <a:avLst/>
          </a:prstGeom>
          <a:noFill/>
          <a:ln>
            <a:noFill/>
          </a:ln>
        </p:spPr>
      </p:pic>
      <p:sp>
        <p:nvSpPr>
          <p:cNvPr id="121" name="Google Shape;121;p18"/>
          <p:cNvSpPr txBox="1"/>
          <p:nvPr/>
        </p:nvSpPr>
        <p:spPr>
          <a:xfrm>
            <a:off x="0" y="-1797125"/>
            <a:ext cx="6824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8549100" y="4608300"/>
            <a:ext cx="594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123" name="Google Shape;123;p18"/>
          <p:cNvSpPr txBox="1"/>
          <p:nvPr/>
        </p:nvSpPr>
        <p:spPr>
          <a:xfrm>
            <a:off x="3973950" y="3098500"/>
            <a:ext cx="45237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money spent on medicaid expansion has had a multiplier effect estimated at 1.5 to 2 times the investment.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other words, the money invested in decreasing the percentage of individuals uninsured, is effectively a money maker.</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nvSpPr>
        <p:spPr>
          <a:xfrm>
            <a:off x="677175" y="545325"/>
            <a:ext cx="8836800" cy="13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The problem:</a:t>
            </a:r>
            <a:endParaRPr b="1" sz="3000"/>
          </a:p>
        </p:txBody>
      </p:sp>
      <p:pic>
        <p:nvPicPr>
          <p:cNvPr id="129" name="Google Shape;129;p19"/>
          <p:cNvPicPr preferRelativeResize="0"/>
          <p:nvPr/>
        </p:nvPicPr>
        <p:blipFill>
          <a:blip r:embed="rId3">
            <a:alphaModFix/>
          </a:blip>
          <a:stretch>
            <a:fillRect/>
          </a:stretch>
        </p:blipFill>
        <p:spPr>
          <a:xfrm>
            <a:off x="1135702" y="1417926"/>
            <a:ext cx="6872601" cy="2940850"/>
          </a:xfrm>
          <a:prstGeom prst="rect">
            <a:avLst/>
          </a:prstGeom>
          <a:noFill/>
          <a:ln>
            <a:noFill/>
          </a:ln>
        </p:spPr>
      </p:pic>
      <p:sp>
        <p:nvSpPr>
          <p:cNvPr id="130" name="Google Shape;130;p19"/>
          <p:cNvSpPr txBox="1"/>
          <p:nvPr/>
        </p:nvSpPr>
        <p:spPr>
          <a:xfrm>
            <a:off x="356375" y="4378925"/>
            <a:ext cx="85632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ACA lead to 20 million people gaining insurance, but the effect of this piece of legislation varied greatly by state.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nvSpPr>
        <p:spPr>
          <a:xfrm>
            <a:off x="677175" y="545325"/>
            <a:ext cx="8836800" cy="13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The question(s):</a:t>
            </a:r>
            <a:endParaRPr b="1" sz="3000"/>
          </a:p>
        </p:txBody>
      </p:sp>
      <p:sp>
        <p:nvSpPr>
          <p:cNvPr id="136" name="Google Shape;136;p20"/>
          <p:cNvSpPr txBox="1"/>
          <p:nvPr/>
        </p:nvSpPr>
        <p:spPr>
          <a:xfrm>
            <a:off x="822350" y="1378950"/>
            <a:ext cx="7860000" cy="364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AutoNum type="arabicPeriod"/>
            </a:pPr>
            <a:r>
              <a:rPr lang="en" sz="1800">
                <a:latin typeface="Lato"/>
                <a:ea typeface="Lato"/>
                <a:cs typeface="Lato"/>
                <a:sym typeface="Lato"/>
              </a:rPr>
              <a:t>Can we accurately predict the effect size of the ACA , as measured by change in % individuals uninsured, by feature variables that describe that state?</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Can we establish the metrics that have the biggest effect on the change in % individuals uninsured?</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37" name="Google Shape;137;p20"/>
          <p:cNvSpPr txBox="1"/>
          <p:nvPr/>
        </p:nvSpPr>
        <p:spPr>
          <a:xfrm>
            <a:off x="822350" y="3014375"/>
            <a:ext cx="8836800" cy="13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The benefits:</a:t>
            </a:r>
            <a:endParaRPr b="1" sz="3000"/>
          </a:p>
        </p:txBody>
      </p:sp>
      <p:sp>
        <p:nvSpPr>
          <p:cNvPr id="138" name="Google Shape;138;p20"/>
          <p:cNvSpPr txBox="1"/>
          <p:nvPr/>
        </p:nvSpPr>
        <p:spPr>
          <a:xfrm>
            <a:off x="1165575" y="3647950"/>
            <a:ext cx="7860000" cy="19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Lato"/>
                <a:ea typeface="Lato"/>
                <a:cs typeface="Lato"/>
                <a:sym typeface="Lato"/>
              </a:rPr>
              <a:t>Objective benefits:</a:t>
            </a:r>
            <a:endParaRPr i="1"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Potential to inform strategically crafted legislation that maximizes effect size.</a:t>
            </a:r>
            <a:endParaRPr sz="1800">
              <a:latin typeface="Lato"/>
              <a:ea typeface="Lato"/>
              <a:cs typeface="Lato"/>
              <a:sym typeface="Lato"/>
            </a:endParaRPr>
          </a:p>
          <a:p>
            <a:pPr indent="0" lvl="0" marL="0" rtl="0" algn="l">
              <a:spcBef>
                <a:spcPts val="0"/>
              </a:spcBef>
              <a:spcAft>
                <a:spcPts val="0"/>
              </a:spcAft>
              <a:buNone/>
            </a:pPr>
            <a:r>
              <a:rPr i="1" lang="en" sz="1800">
                <a:latin typeface="Lato"/>
                <a:ea typeface="Lato"/>
                <a:cs typeface="Lato"/>
                <a:sym typeface="Lato"/>
              </a:rPr>
              <a:t>Non-objective benefits:</a:t>
            </a:r>
            <a:endParaRPr i="1"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Of major political capital.</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144" name="Google Shape;144;p21"/>
          <p:cNvSpPr txBox="1"/>
          <p:nvPr>
            <p:ph idx="1" type="body"/>
          </p:nvPr>
        </p:nvSpPr>
        <p:spPr>
          <a:xfrm>
            <a:off x="729450" y="2078875"/>
            <a:ext cx="3971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Personally collated data set from data provided by</a:t>
            </a:r>
            <a:endParaRPr/>
          </a:p>
          <a:p>
            <a:pPr indent="0" lvl="0" marL="0" rtl="0" algn="l">
              <a:spcBef>
                <a:spcPts val="1600"/>
              </a:spcBef>
              <a:spcAft>
                <a:spcPts val="0"/>
              </a:spcAft>
              <a:buNone/>
            </a:pPr>
            <a:r>
              <a:rPr lang="en"/>
              <a:t>Department of Health and Human Services</a:t>
            </a:r>
            <a:endParaRPr/>
          </a:p>
          <a:p>
            <a:pPr indent="0" lvl="0" marL="0" rtl="0" algn="l">
              <a:spcBef>
                <a:spcPts val="1600"/>
              </a:spcBef>
              <a:spcAft>
                <a:spcPts val="0"/>
              </a:spcAft>
              <a:buNone/>
            </a:pPr>
            <a:r>
              <a:rPr lang="en"/>
              <a:t>a</a:t>
            </a:r>
            <a:r>
              <a:rPr lang="en"/>
              <a:t>nd</a:t>
            </a:r>
            <a:endParaRPr/>
          </a:p>
          <a:p>
            <a:pPr indent="0" lvl="0" marL="0" rtl="0" algn="l">
              <a:spcBef>
                <a:spcPts val="1600"/>
              </a:spcBef>
              <a:spcAft>
                <a:spcPts val="1600"/>
              </a:spcAft>
              <a:buNone/>
            </a:pPr>
            <a:r>
              <a:rPr lang="en"/>
              <a:t>The Henry J Kaiser Family Foundation</a:t>
            </a:r>
            <a:endParaRPr/>
          </a:p>
        </p:txBody>
      </p:sp>
      <p:pic>
        <p:nvPicPr>
          <p:cNvPr id="145" name="Google Shape;145;p21"/>
          <p:cNvPicPr preferRelativeResize="0"/>
          <p:nvPr/>
        </p:nvPicPr>
        <p:blipFill>
          <a:blip r:embed="rId3">
            <a:alphaModFix/>
          </a:blip>
          <a:stretch>
            <a:fillRect/>
          </a:stretch>
        </p:blipFill>
        <p:spPr>
          <a:xfrm>
            <a:off x="4986350" y="2453813"/>
            <a:ext cx="1511225" cy="1511225"/>
          </a:xfrm>
          <a:prstGeom prst="rect">
            <a:avLst/>
          </a:prstGeom>
          <a:noFill/>
          <a:ln>
            <a:noFill/>
          </a:ln>
        </p:spPr>
      </p:pic>
      <p:pic>
        <p:nvPicPr>
          <p:cNvPr id="146" name="Google Shape;146;p21"/>
          <p:cNvPicPr preferRelativeResize="0"/>
          <p:nvPr/>
        </p:nvPicPr>
        <p:blipFill>
          <a:blip r:embed="rId4">
            <a:alphaModFix/>
          </a:blip>
          <a:stretch>
            <a:fillRect/>
          </a:stretch>
        </p:blipFill>
        <p:spPr>
          <a:xfrm>
            <a:off x="6588875" y="2078873"/>
            <a:ext cx="2261099" cy="2261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